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olors7.xml" ContentType="application/vnd.ms-office.chartcolor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6" r:id="rId3"/>
    <p:sldId id="288" r:id="rId4"/>
    <p:sldId id="291" r:id="rId5"/>
    <p:sldId id="295" r:id="rId6"/>
    <p:sldId id="296" r:id="rId7"/>
    <p:sldId id="299" r:id="rId8"/>
    <p:sldId id="292" r:id="rId9"/>
    <p:sldId id="303" r:id="rId10"/>
    <p:sldId id="320" r:id="rId11"/>
    <p:sldId id="321" r:id="rId12"/>
    <p:sldId id="305" r:id="rId13"/>
    <p:sldId id="304" r:id="rId14"/>
    <p:sldId id="306" r:id="rId15"/>
    <p:sldId id="307" r:id="rId16"/>
    <p:sldId id="322" r:id="rId17"/>
    <p:sldId id="323" r:id="rId18"/>
    <p:sldId id="308" r:id="rId19"/>
    <p:sldId id="309" r:id="rId20"/>
    <p:sldId id="31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41"/>
    <a:srgbClr val="3399FF"/>
    <a:srgbClr val="277DE5"/>
    <a:srgbClr val="3403E9"/>
    <a:srgbClr val="1901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119" autoAdjust="0"/>
    <p:restoredTop sz="94638" autoAdjust="0"/>
  </p:normalViewPr>
  <p:slideViewPr>
    <p:cSldViewPr>
      <p:cViewPr>
        <p:scale>
          <a:sx n="125" d="100"/>
          <a:sy n="125" d="100"/>
        </p:scale>
        <p:origin x="438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6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7.xlsx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Office_Excel_Worksheet8.xlsx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Office_Excel_Worksheet9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1645858267716547"/>
          <c:y val="9.000021537040466E-2"/>
          <c:w val="0.76178376902887168"/>
          <c:h val="0.67859488245732891"/>
        </c:manualLayout>
      </c:layout>
      <c:lineChart>
        <c:grouping val="standard"/>
        <c:ser>
          <c:idx val="0"/>
          <c:order val="0"/>
          <c:tx>
            <c:strRef>
              <c:f>Sheet3!$C$3:$C$378</c:f>
              <c:strCache>
                <c:ptCount val="3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Sheet3!$B$379:$B$11721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Sheet3!$C$379:$C$11721</c:f>
              <c:numCache>
                <c:formatCode>General</c:formatCode>
                <c:ptCount val="42"/>
                <c:pt idx="0">
                  <c:v>375</c:v>
                </c:pt>
                <c:pt idx="1">
                  <c:v>33</c:v>
                </c:pt>
                <c:pt idx="2">
                  <c:v>28</c:v>
                </c:pt>
                <c:pt idx="3">
                  <c:v>59</c:v>
                </c:pt>
                <c:pt idx="4">
                  <c:v>58</c:v>
                </c:pt>
                <c:pt idx="5">
                  <c:v>75</c:v>
                </c:pt>
                <c:pt idx="6">
                  <c:v>72</c:v>
                </c:pt>
                <c:pt idx="7">
                  <c:v>105</c:v>
                </c:pt>
                <c:pt idx="8">
                  <c:v>107</c:v>
                </c:pt>
                <c:pt idx="9">
                  <c:v>117</c:v>
                </c:pt>
                <c:pt idx="10">
                  <c:v>148</c:v>
                </c:pt>
                <c:pt idx="11">
                  <c:v>117</c:v>
                </c:pt>
                <c:pt idx="12">
                  <c:v>127</c:v>
                </c:pt>
                <c:pt idx="13">
                  <c:v>138</c:v>
                </c:pt>
                <c:pt idx="14">
                  <c:v>175</c:v>
                </c:pt>
                <c:pt idx="15">
                  <c:v>190</c:v>
                </c:pt>
                <c:pt idx="16">
                  <c:v>173</c:v>
                </c:pt>
                <c:pt idx="17">
                  <c:v>146</c:v>
                </c:pt>
                <c:pt idx="18">
                  <c:v>81</c:v>
                </c:pt>
                <c:pt idx="19">
                  <c:v>48</c:v>
                </c:pt>
                <c:pt idx="20">
                  <c:v>622</c:v>
                </c:pt>
                <c:pt idx="21">
                  <c:v>396</c:v>
                </c:pt>
                <c:pt idx="22">
                  <c:v>324</c:v>
                </c:pt>
                <c:pt idx="23">
                  <c:v>301</c:v>
                </c:pt>
                <c:pt idx="24">
                  <c:v>292</c:v>
                </c:pt>
                <c:pt idx="25">
                  <c:v>344</c:v>
                </c:pt>
                <c:pt idx="26">
                  <c:v>345</c:v>
                </c:pt>
                <c:pt idx="27">
                  <c:v>318</c:v>
                </c:pt>
                <c:pt idx="28">
                  <c:v>346</c:v>
                </c:pt>
                <c:pt idx="29">
                  <c:v>275</c:v>
                </c:pt>
                <c:pt idx="30">
                  <c:v>559</c:v>
                </c:pt>
                <c:pt idx="31">
                  <c:v>324</c:v>
                </c:pt>
                <c:pt idx="32">
                  <c:v>348</c:v>
                </c:pt>
                <c:pt idx="33">
                  <c:v>343</c:v>
                </c:pt>
                <c:pt idx="34">
                  <c:v>400</c:v>
                </c:pt>
                <c:pt idx="35">
                  <c:v>411</c:v>
                </c:pt>
                <c:pt idx="36">
                  <c:v>439</c:v>
                </c:pt>
                <c:pt idx="37">
                  <c:v>467</c:v>
                </c:pt>
                <c:pt idx="38">
                  <c:v>513</c:v>
                </c:pt>
                <c:pt idx="39">
                  <c:v>400</c:v>
                </c:pt>
                <c:pt idx="40">
                  <c:v>1537</c:v>
                </c:pt>
                <c:pt idx="41">
                  <c:v>11676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76-46FA-94B9-53FAF524D787}"/>
            </c:ext>
          </c:extLst>
        </c:ser>
        <c:marker val="1"/>
        <c:axId val="108089728"/>
        <c:axId val="108091264"/>
      </c:lineChart>
      <c:catAx>
        <c:axId val="108089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91264"/>
        <c:crosses val="autoZero"/>
        <c:auto val="1"/>
        <c:lblAlgn val="ctr"/>
        <c:lblOffset val="100"/>
      </c:catAx>
      <c:valAx>
        <c:axId val="108091264"/>
        <c:scaling>
          <c:orientation val="minMax"/>
          <c:max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8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283377874826962"/>
          <c:y val="5.0925925925925923E-2"/>
          <c:w val="0.71661066108707583"/>
          <c:h val="0.70679060950714512"/>
        </c:manualLayout>
      </c:layout>
      <c:lineChart>
        <c:grouping val="standard"/>
        <c:ser>
          <c:idx val="0"/>
          <c:order val="0"/>
          <c:tx>
            <c:strRef>
              <c:f>Sheet3!$C$2:$C$443</c:f>
              <c:strCache>
                <c:ptCount val="4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Sheet3!$B$444:$B$8594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Sheet3!$C$444:$C$8594</c:f>
              <c:numCache>
                <c:formatCode>General</c:formatCode>
                <c:ptCount val="42"/>
                <c:pt idx="0">
                  <c:v>441</c:v>
                </c:pt>
                <c:pt idx="1">
                  <c:v>19</c:v>
                </c:pt>
                <c:pt idx="2">
                  <c:v>43</c:v>
                </c:pt>
                <c:pt idx="3">
                  <c:v>67</c:v>
                </c:pt>
                <c:pt idx="4">
                  <c:v>69</c:v>
                </c:pt>
                <c:pt idx="5">
                  <c:v>69</c:v>
                </c:pt>
                <c:pt idx="6">
                  <c:v>62</c:v>
                </c:pt>
                <c:pt idx="7">
                  <c:v>55</c:v>
                </c:pt>
                <c:pt idx="8">
                  <c:v>94</c:v>
                </c:pt>
                <c:pt idx="9">
                  <c:v>69</c:v>
                </c:pt>
                <c:pt idx="10">
                  <c:v>185</c:v>
                </c:pt>
                <c:pt idx="11">
                  <c:v>131</c:v>
                </c:pt>
                <c:pt idx="12">
                  <c:v>141</c:v>
                </c:pt>
                <c:pt idx="13">
                  <c:v>152</c:v>
                </c:pt>
                <c:pt idx="14">
                  <c:v>144</c:v>
                </c:pt>
                <c:pt idx="15">
                  <c:v>171</c:v>
                </c:pt>
                <c:pt idx="16">
                  <c:v>153</c:v>
                </c:pt>
                <c:pt idx="17">
                  <c:v>98</c:v>
                </c:pt>
                <c:pt idx="18">
                  <c:v>76</c:v>
                </c:pt>
                <c:pt idx="19">
                  <c:v>25</c:v>
                </c:pt>
                <c:pt idx="20">
                  <c:v>640</c:v>
                </c:pt>
                <c:pt idx="21">
                  <c:v>434</c:v>
                </c:pt>
                <c:pt idx="22">
                  <c:v>309</c:v>
                </c:pt>
                <c:pt idx="23">
                  <c:v>256</c:v>
                </c:pt>
                <c:pt idx="24">
                  <c:v>269</c:v>
                </c:pt>
                <c:pt idx="25">
                  <c:v>267</c:v>
                </c:pt>
                <c:pt idx="26">
                  <c:v>244</c:v>
                </c:pt>
                <c:pt idx="27">
                  <c:v>234</c:v>
                </c:pt>
                <c:pt idx="28">
                  <c:v>238</c:v>
                </c:pt>
                <c:pt idx="29">
                  <c:v>209</c:v>
                </c:pt>
                <c:pt idx="30">
                  <c:v>323</c:v>
                </c:pt>
                <c:pt idx="31">
                  <c:v>202</c:v>
                </c:pt>
                <c:pt idx="32">
                  <c:v>242</c:v>
                </c:pt>
                <c:pt idx="33">
                  <c:v>194</c:v>
                </c:pt>
                <c:pt idx="34">
                  <c:v>231</c:v>
                </c:pt>
                <c:pt idx="35">
                  <c:v>195</c:v>
                </c:pt>
                <c:pt idx="36">
                  <c:v>254</c:v>
                </c:pt>
                <c:pt idx="37">
                  <c:v>233</c:v>
                </c:pt>
                <c:pt idx="38">
                  <c:v>267</c:v>
                </c:pt>
                <c:pt idx="39">
                  <c:v>191</c:v>
                </c:pt>
                <c:pt idx="40">
                  <c:v>854</c:v>
                </c:pt>
                <c:pt idx="41">
                  <c:v>8550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DA-4341-B9DF-45775AA60114}"/>
            </c:ext>
          </c:extLst>
        </c:ser>
        <c:marker val="1"/>
        <c:axId val="89902080"/>
        <c:axId val="89912064"/>
      </c:lineChart>
      <c:catAx>
        <c:axId val="89902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12064"/>
        <c:crosses val="autoZero"/>
        <c:auto val="1"/>
        <c:lblAlgn val="ctr"/>
        <c:lblOffset val="100"/>
        <c:tickMarkSkip val="5"/>
      </c:catAx>
      <c:valAx>
        <c:axId val="89912064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0208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3260370654887652"/>
          <c:y val="0.21284926440495491"/>
          <c:w val="0.74335253824979219"/>
          <c:h val="0.58131733351651116"/>
        </c:manualLayout>
      </c:layout>
      <c:lineChart>
        <c:grouping val="standard"/>
        <c:ser>
          <c:idx val="0"/>
          <c:order val="0"/>
          <c:tx>
            <c:strRef>
              <c:f>Sheet3!$C$3:$C$447</c:f>
              <c:strCache>
                <c:ptCount val="4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Sheet3!$B$448:$B$12777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Sheet3!$C$448:$C$12777</c:f>
              <c:numCache>
                <c:formatCode>General</c:formatCode>
                <c:ptCount val="42"/>
                <c:pt idx="0">
                  <c:v>444</c:v>
                </c:pt>
                <c:pt idx="1">
                  <c:v>8</c:v>
                </c:pt>
                <c:pt idx="2">
                  <c:v>15</c:v>
                </c:pt>
                <c:pt idx="3">
                  <c:v>9</c:v>
                </c:pt>
                <c:pt idx="4">
                  <c:v>16</c:v>
                </c:pt>
                <c:pt idx="5">
                  <c:v>27</c:v>
                </c:pt>
                <c:pt idx="6">
                  <c:v>14</c:v>
                </c:pt>
                <c:pt idx="7">
                  <c:v>20</c:v>
                </c:pt>
                <c:pt idx="8">
                  <c:v>39</c:v>
                </c:pt>
                <c:pt idx="9">
                  <c:v>22</c:v>
                </c:pt>
                <c:pt idx="10">
                  <c:v>53</c:v>
                </c:pt>
                <c:pt idx="11">
                  <c:v>30</c:v>
                </c:pt>
                <c:pt idx="12">
                  <c:v>78</c:v>
                </c:pt>
                <c:pt idx="13">
                  <c:v>44</c:v>
                </c:pt>
                <c:pt idx="14">
                  <c:v>83</c:v>
                </c:pt>
                <c:pt idx="15">
                  <c:v>109</c:v>
                </c:pt>
                <c:pt idx="16">
                  <c:v>127</c:v>
                </c:pt>
                <c:pt idx="17">
                  <c:v>92</c:v>
                </c:pt>
                <c:pt idx="18">
                  <c:v>94</c:v>
                </c:pt>
                <c:pt idx="19">
                  <c:v>43</c:v>
                </c:pt>
                <c:pt idx="20">
                  <c:v>483</c:v>
                </c:pt>
                <c:pt idx="21">
                  <c:v>314</c:v>
                </c:pt>
                <c:pt idx="22">
                  <c:v>327</c:v>
                </c:pt>
                <c:pt idx="23">
                  <c:v>279</c:v>
                </c:pt>
                <c:pt idx="24">
                  <c:v>318</c:v>
                </c:pt>
                <c:pt idx="25">
                  <c:v>357</c:v>
                </c:pt>
                <c:pt idx="26">
                  <c:v>342</c:v>
                </c:pt>
                <c:pt idx="27">
                  <c:v>374</c:v>
                </c:pt>
                <c:pt idx="28">
                  <c:v>474</c:v>
                </c:pt>
                <c:pt idx="29">
                  <c:v>370</c:v>
                </c:pt>
                <c:pt idx="30">
                  <c:v>596</c:v>
                </c:pt>
                <c:pt idx="31">
                  <c:v>414</c:v>
                </c:pt>
                <c:pt idx="32">
                  <c:v>548</c:v>
                </c:pt>
                <c:pt idx="33">
                  <c:v>493</c:v>
                </c:pt>
                <c:pt idx="34">
                  <c:v>553</c:v>
                </c:pt>
                <c:pt idx="35">
                  <c:v>656</c:v>
                </c:pt>
                <c:pt idx="36">
                  <c:v>708</c:v>
                </c:pt>
                <c:pt idx="37">
                  <c:v>828</c:v>
                </c:pt>
                <c:pt idx="38">
                  <c:v>879</c:v>
                </c:pt>
                <c:pt idx="39">
                  <c:v>726</c:v>
                </c:pt>
                <c:pt idx="40">
                  <c:v>1326</c:v>
                </c:pt>
                <c:pt idx="41">
                  <c:v>12732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E5-4F6C-B288-4975943C8EF3}"/>
            </c:ext>
          </c:extLst>
        </c:ser>
        <c:marker val="1"/>
        <c:axId val="131552384"/>
        <c:axId val="131553920"/>
      </c:lineChart>
      <c:catAx>
        <c:axId val="131552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53920"/>
        <c:crosses val="autoZero"/>
        <c:auto val="1"/>
        <c:lblAlgn val="ctr"/>
        <c:lblOffset val="100"/>
      </c:catAx>
      <c:valAx>
        <c:axId val="131553920"/>
        <c:scaling>
          <c:orientation val="minMax"/>
          <c:max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5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863134026439523"/>
          <c:y val="0.18981481481481488"/>
          <c:w val="0.75661844946552981"/>
          <c:h val="0.59986293379994138"/>
        </c:manualLayout>
      </c:layout>
      <c:lineChart>
        <c:grouping val="standard"/>
        <c:ser>
          <c:idx val="0"/>
          <c:order val="0"/>
          <c:tx>
            <c:strRef>
              <c:f>'soc statisic'!$C$2:$C$129</c:f>
              <c:strCache>
                <c:ptCount val="1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'soc statisic'!$B$130:$B$3519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'soc statisic'!$C$130:$C$3519</c:f>
              <c:numCache>
                <c:formatCode>General</c:formatCode>
                <c:ptCount val="42"/>
                <c:pt idx="0">
                  <c:v>127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11</c:v>
                </c:pt>
                <c:pt idx="6">
                  <c:v>9</c:v>
                </c:pt>
                <c:pt idx="7">
                  <c:v>10</c:v>
                </c:pt>
                <c:pt idx="8">
                  <c:v>12</c:v>
                </c:pt>
                <c:pt idx="9">
                  <c:v>14</c:v>
                </c:pt>
                <c:pt idx="10">
                  <c:v>16</c:v>
                </c:pt>
                <c:pt idx="11">
                  <c:v>14</c:v>
                </c:pt>
                <c:pt idx="12">
                  <c:v>23</c:v>
                </c:pt>
                <c:pt idx="13">
                  <c:v>18</c:v>
                </c:pt>
                <c:pt idx="14">
                  <c:v>26</c:v>
                </c:pt>
                <c:pt idx="15">
                  <c:v>28</c:v>
                </c:pt>
                <c:pt idx="16">
                  <c:v>23</c:v>
                </c:pt>
                <c:pt idx="17">
                  <c:v>20</c:v>
                </c:pt>
                <c:pt idx="18">
                  <c:v>33</c:v>
                </c:pt>
                <c:pt idx="19">
                  <c:v>12</c:v>
                </c:pt>
                <c:pt idx="20">
                  <c:v>94</c:v>
                </c:pt>
                <c:pt idx="21">
                  <c:v>129</c:v>
                </c:pt>
                <c:pt idx="22">
                  <c:v>83</c:v>
                </c:pt>
                <c:pt idx="23">
                  <c:v>71</c:v>
                </c:pt>
                <c:pt idx="24">
                  <c:v>92</c:v>
                </c:pt>
                <c:pt idx="25">
                  <c:v>80</c:v>
                </c:pt>
                <c:pt idx="26">
                  <c:v>132</c:v>
                </c:pt>
                <c:pt idx="27">
                  <c:v>129</c:v>
                </c:pt>
                <c:pt idx="28">
                  <c:v>147</c:v>
                </c:pt>
                <c:pt idx="29">
                  <c:v>121</c:v>
                </c:pt>
                <c:pt idx="30">
                  <c:v>220</c:v>
                </c:pt>
                <c:pt idx="31">
                  <c:v>138</c:v>
                </c:pt>
                <c:pt idx="32">
                  <c:v>159</c:v>
                </c:pt>
                <c:pt idx="33">
                  <c:v>140</c:v>
                </c:pt>
                <c:pt idx="34">
                  <c:v>150</c:v>
                </c:pt>
                <c:pt idx="35">
                  <c:v>148</c:v>
                </c:pt>
                <c:pt idx="36">
                  <c:v>175</c:v>
                </c:pt>
                <c:pt idx="37">
                  <c:v>151</c:v>
                </c:pt>
                <c:pt idx="38">
                  <c:v>249</c:v>
                </c:pt>
                <c:pt idx="39">
                  <c:v>145</c:v>
                </c:pt>
                <c:pt idx="40">
                  <c:v>318</c:v>
                </c:pt>
                <c:pt idx="41">
                  <c:v>3475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D5-4D41-A469-17DFC9108FBB}"/>
            </c:ext>
          </c:extLst>
        </c:ser>
        <c:marker val="1"/>
        <c:axId val="121309056"/>
        <c:axId val="121310592"/>
      </c:lineChart>
      <c:catAx>
        <c:axId val="121309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10592"/>
        <c:crosses val="autoZero"/>
        <c:auto val="1"/>
        <c:lblAlgn val="ctr"/>
        <c:lblOffset val="100"/>
      </c:catAx>
      <c:valAx>
        <c:axId val="121310592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286494280807492"/>
          <c:y val="4.8434791475476718E-2"/>
          <c:w val="0.7257285894818708"/>
          <c:h val="0.66172197485545126"/>
        </c:manualLayout>
      </c:layout>
      <c:lineChart>
        <c:grouping val="standard"/>
        <c:ser>
          <c:idx val="0"/>
          <c:order val="0"/>
          <c:tx>
            <c:strRef>
              <c:f>'ფსიქ სტატ'!$C$2:$C$55</c:f>
              <c:strCach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'ფსიქ სტატ'!$B$56:$B$2135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'ფსიქ სტატ'!$C$56:$C$2135</c:f>
              <c:numCache>
                <c:formatCode>General</c:formatCode>
                <c:ptCount val="42"/>
                <c:pt idx="0">
                  <c:v>53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17</c:v>
                </c:pt>
                <c:pt idx="11">
                  <c:v>18</c:v>
                </c:pt>
                <c:pt idx="12">
                  <c:v>8</c:v>
                </c:pt>
                <c:pt idx="13">
                  <c:v>10</c:v>
                </c:pt>
                <c:pt idx="14">
                  <c:v>12</c:v>
                </c:pt>
                <c:pt idx="15">
                  <c:v>24</c:v>
                </c:pt>
                <c:pt idx="16">
                  <c:v>16</c:v>
                </c:pt>
                <c:pt idx="17">
                  <c:v>12</c:v>
                </c:pt>
                <c:pt idx="18">
                  <c:v>29</c:v>
                </c:pt>
                <c:pt idx="19">
                  <c:v>8</c:v>
                </c:pt>
                <c:pt idx="20">
                  <c:v>46</c:v>
                </c:pt>
                <c:pt idx="21">
                  <c:v>76</c:v>
                </c:pt>
                <c:pt idx="22">
                  <c:v>30</c:v>
                </c:pt>
                <c:pt idx="23">
                  <c:v>39</c:v>
                </c:pt>
                <c:pt idx="24">
                  <c:v>49</c:v>
                </c:pt>
                <c:pt idx="25">
                  <c:v>57</c:v>
                </c:pt>
                <c:pt idx="26">
                  <c:v>54</c:v>
                </c:pt>
                <c:pt idx="27">
                  <c:v>53</c:v>
                </c:pt>
                <c:pt idx="28">
                  <c:v>48</c:v>
                </c:pt>
                <c:pt idx="29">
                  <c:v>52</c:v>
                </c:pt>
                <c:pt idx="30">
                  <c:v>73</c:v>
                </c:pt>
                <c:pt idx="31">
                  <c:v>60</c:v>
                </c:pt>
                <c:pt idx="32">
                  <c:v>57</c:v>
                </c:pt>
                <c:pt idx="33">
                  <c:v>61</c:v>
                </c:pt>
                <c:pt idx="34">
                  <c:v>78</c:v>
                </c:pt>
                <c:pt idx="35">
                  <c:v>101</c:v>
                </c:pt>
                <c:pt idx="36">
                  <c:v>88</c:v>
                </c:pt>
                <c:pt idx="37">
                  <c:v>126</c:v>
                </c:pt>
                <c:pt idx="38">
                  <c:v>138</c:v>
                </c:pt>
                <c:pt idx="39">
                  <c:v>101</c:v>
                </c:pt>
                <c:pt idx="40">
                  <c:v>456</c:v>
                </c:pt>
                <c:pt idx="41">
                  <c:v>2091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F2-47EA-807E-36EBEEE1C165}"/>
            </c:ext>
          </c:extLst>
        </c:ser>
        <c:marker val="1"/>
        <c:axId val="132597248"/>
        <c:axId val="132599168"/>
      </c:lineChart>
      <c:catAx>
        <c:axId val="132597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99168"/>
        <c:crosses val="autoZero"/>
        <c:auto val="1"/>
        <c:lblAlgn val="ctr"/>
        <c:lblOffset val="100"/>
      </c:catAx>
      <c:valAx>
        <c:axId val="132599168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9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374700445053065"/>
          <c:y val="5.0925925925925923E-2"/>
          <c:w val="0.77099010042222982"/>
          <c:h val="0.72737284770918598"/>
        </c:manualLayout>
      </c:layout>
      <c:lineChart>
        <c:grouping val="standard"/>
        <c:ser>
          <c:idx val="0"/>
          <c:order val="0"/>
          <c:tx>
            <c:strRef>
              <c:f>Sheet2!$C$2:$C$428</c:f>
              <c:strCache>
                <c:ptCount val="4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Sheet2!$B$429:$B$13811</c:f>
              <c:strCache>
                <c:ptCount val="42"/>
                <c:pt idx="0">
                  <c:v>0 Count</c:v>
                </c:pt>
                <c:pt idx="1">
                  <c:v>1 Count</c:v>
                </c:pt>
                <c:pt idx="2">
                  <c:v>2 Count</c:v>
                </c:pt>
                <c:pt idx="3">
                  <c:v>3 Count</c:v>
                </c:pt>
                <c:pt idx="4">
                  <c:v>4 Count</c:v>
                </c:pt>
                <c:pt idx="5">
                  <c:v>5 Count</c:v>
                </c:pt>
                <c:pt idx="6">
                  <c:v>6 Count</c:v>
                </c:pt>
                <c:pt idx="7">
                  <c:v>7 Count</c:v>
                </c:pt>
                <c:pt idx="8">
                  <c:v>8 Count</c:v>
                </c:pt>
                <c:pt idx="9">
                  <c:v>9 Count</c:v>
                </c:pt>
                <c:pt idx="10">
                  <c:v>10 Count</c:v>
                </c:pt>
                <c:pt idx="11">
                  <c:v>11 Count</c:v>
                </c:pt>
                <c:pt idx="12">
                  <c:v>12 Count</c:v>
                </c:pt>
                <c:pt idx="13">
                  <c:v>13 Count</c:v>
                </c:pt>
                <c:pt idx="14">
                  <c:v>14 Count</c:v>
                </c:pt>
                <c:pt idx="15">
                  <c:v>15 Count</c:v>
                </c:pt>
                <c:pt idx="16">
                  <c:v>16 Count</c:v>
                </c:pt>
                <c:pt idx="17">
                  <c:v>17 Count</c:v>
                </c:pt>
                <c:pt idx="18">
                  <c:v>18 Count</c:v>
                </c:pt>
                <c:pt idx="19">
                  <c:v>19 Count</c:v>
                </c:pt>
                <c:pt idx="20">
                  <c:v>20 Count</c:v>
                </c:pt>
                <c:pt idx="21">
                  <c:v>21 Count</c:v>
                </c:pt>
                <c:pt idx="22">
                  <c:v>22 Count</c:v>
                </c:pt>
                <c:pt idx="23">
                  <c:v>23 Count</c:v>
                </c:pt>
                <c:pt idx="24">
                  <c:v>24 Count</c:v>
                </c:pt>
                <c:pt idx="25">
                  <c:v>25 Count</c:v>
                </c:pt>
                <c:pt idx="26">
                  <c:v>26 Count</c:v>
                </c:pt>
                <c:pt idx="27">
                  <c:v>27 Count</c:v>
                </c:pt>
                <c:pt idx="28">
                  <c:v>28 Count</c:v>
                </c:pt>
                <c:pt idx="29">
                  <c:v>29 Count</c:v>
                </c:pt>
                <c:pt idx="30">
                  <c:v>30 Count</c:v>
                </c:pt>
                <c:pt idx="31">
                  <c:v>31 Count</c:v>
                </c:pt>
                <c:pt idx="32">
                  <c:v>32 Count</c:v>
                </c:pt>
                <c:pt idx="33">
                  <c:v>33 Count</c:v>
                </c:pt>
                <c:pt idx="34">
                  <c:v>34 Count</c:v>
                </c:pt>
                <c:pt idx="35">
                  <c:v>35 Count</c:v>
                </c:pt>
                <c:pt idx="36">
                  <c:v>36 Count</c:v>
                </c:pt>
                <c:pt idx="37">
                  <c:v>37 Count</c:v>
                </c:pt>
                <c:pt idx="38">
                  <c:v>38 Count</c:v>
                </c:pt>
                <c:pt idx="39">
                  <c:v>39 Count</c:v>
                </c:pt>
                <c:pt idx="40">
                  <c:v>40 Count</c:v>
                </c:pt>
                <c:pt idx="41">
                  <c:v>Grand Count</c:v>
                </c:pt>
              </c:strCache>
            </c:strRef>
          </c:cat>
          <c:val>
            <c:numRef>
              <c:f>Sheet2!$C$429:$C$13811</c:f>
              <c:numCache>
                <c:formatCode>General</c:formatCode>
                <c:ptCount val="42"/>
                <c:pt idx="0">
                  <c:v>426</c:v>
                </c:pt>
                <c:pt idx="1">
                  <c:v>7</c:v>
                </c:pt>
                <c:pt idx="2">
                  <c:v>34</c:v>
                </c:pt>
                <c:pt idx="3">
                  <c:v>42</c:v>
                </c:pt>
                <c:pt idx="4">
                  <c:v>46</c:v>
                </c:pt>
                <c:pt idx="5">
                  <c:v>72</c:v>
                </c:pt>
                <c:pt idx="6">
                  <c:v>41</c:v>
                </c:pt>
                <c:pt idx="7">
                  <c:v>65</c:v>
                </c:pt>
                <c:pt idx="8">
                  <c:v>98</c:v>
                </c:pt>
                <c:pt idx="9">
                  <c:v>75</c:v>
                </c:pt>
                <c:pt idx="10">
                  <c:v>230</c:v>
                </c:pt>
                <c:pt idx="11">
                  <c:v>160</c:v>
                </c:pt>
                <c:pt idx="12">
                  <c:v>193</c:v>
                </c:pt>
                <c:pt idx="13">
                  <c:v>174</c:v>
                </c:pt>
                <c:pt idx="14">
                  <c:v>188</c:v>
                </c:pt>
                <c:pt idx="15">
                  <c:v>223</c:v>
                </c:pt>
                <c:pt idx="16">
                  <c:v>201</c:v>
                </c:pt>
                <c:pt idx="17">
                  <c:v>170</c:v>
                </c:pt>
                <c:pt idx="18">
                  <c:v>153</c:v>
                </c:pt>
                <c:pt idx="19">
                  <c:v>124</c:v>
                </c:pt>
                <c:pt idx="20">
                  <c:v>740</c:v>
                </c:pt>
                <c:pt idx="21">
                  <c:v>496</c:v>
                </c:pt>
                <c:pt idx="22">
                  <c:v>352</c:v>
                </c:pt>
                <c:pt idx="23">
                  <c:v>285</c:v>
                </c:pt>
                <c:pt idx="24">
                  <c:v>301</c:v>
                </c:pt>
                <c:pt idx="25">
                  <c:v>383</c:v>
                </c:pt>
                <c:pt idx="26">
                  <c:v>307</c:v>
                </c:pt>
                <c:pt idx="27">
                  <c:v>330</c:v>
                </c:pt>
                <c:pt idx="28">
                  <c:v>392</c:v>
                </c:pt>
                <c:pt idx="29">
                  <c:v>290</c:v>
                </c:pt>
                <c:pt idx="30">
                  <c:v>599</c:v>
                </c:pt>
                <c:pt idx="31">
                  <c:v>341</c:v>
                </c:pt>
                <c:pt idx="32">
                  <c:v>461</c:v>
                </c:pt>
                <c:pt idx="33">
                  <c:v>372</c:v>
                </c:pt>
                <c:pt idx="34">
                  <c:v>449</c:v>
                </c:pt>
                <c:pt idx="35">
                  <c:v>492</c:v>
                </c:pt>
                <c:pt idx="36">
                  <c:v>582</c:v>
                </c:pt>
                <c:pt idx="37">
                  <c:v>568</c:v>
                </c:pt>
                <c:pt idx="38">
                  <c:v>781</c:v>
                </c:pt>
                <c:pt idx="39">
                  <c:v>523</c:v>
                </c:pt>
                <c:pt idx="40">
                  <c:v>2001</c:v>
                </c:pt>
                <c:pt idx="41">
                  <c:v>13767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BC-41F6-BB2B-9628935ED006}"/>
            </c:ext>
          </c:extLst>
        </c:ser>
        <c:marker val="1"/>
        <c:axId val="135594368"/>
        <c:axId val="135595904"/>
      </c:lineChart>
      <c:catAx>
        <c:axId val="135594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95904"/>
        <c:crosses val="autoZero"/>
        <c:lblAlgn val="ctr"/>
        <c:lblOffset val="100"/>
        <c:tickLblSkip val="10"/>
      </c:catAx>
      <c:valAx>
        <c:axId val="135595904"/>
        <c:scaling>
          <c:orientation val="minMax"/>
          <c:max val="25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59436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5836595425571801"/>
          <c:y val="5.5993437227931098E-2"/>
          <c:w val="0.67798784035244353"/>
          <c:h val="0.70419685443398095"/>
        </c:manualLayout>
      </c:layout>
      <c:lineChart>
        <c:grouping val="standard"/>
        <c:ser>
          <c:idx val="0"/>
          <c:order val="0"/>
          <c:tx>
            <c:strRef>
              <c:f>Sheet2!$C$2:$C$14</c:f>
              <c:strCach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Sheet2!$B$15:$B$2495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Sheet2!$C$15:$C$2495</c:f>
              <c:numCache>
                <c:formatCode>General</c:formatCode>
                <c:ptCount val="42"/>
                <c:pt idx="0">
                  <c:v>12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  <c:pt idx="6">
                  <c:v>1</c:v>
                </c:pt>
                <c:pt idx="7">
                  <c:v>9</c:v>
                </c:pt>
                <c:pt idx="8">
                  <c:v>8</c:v>
                </c:pt>
                <c:pt idx="9">
                  <c:v>11</c:v>
                </c:pt>
                <c:pt idx="10">
                  <c:v>20</c:v>
                </c:pt>
                <c:pt idx="11">
                  <c:v>22</c:v>
                </c:pt>
                <c:pt idx="12">
                  <c:v>31</c:v>
                </c:pt>
                <c:pt idx="13">
                  <c:v>17</c:v>
                </c:pt>
                <c:pt idx="14">
                  <c:v>18</c:v>
                </c:pt>
                <c:pt idx="15">
                  <c:v>35</c:v>
                </c:pt>
                <c:pt idx="16">
                  <c:v>28</c:v>
                </c:pt>
                <c:pt idx="17">
                  <c:v>43</c:v>
                </c:pt>
                <c:pt idx="18">
                  <c:v>24</c:v>
                </c:pt>
                <c:pt idx="19">
                  <c:v>14</c:v>
                </c:pt>
                <c:pt idx="20">
                  <c:v>156</c:v>
                </c:pt>
                <c:pt idx="21">
                  <c:v>110</c:v>
                </c:pt>
                <c:pt idx="22">
                  <c:v>89</c:v>
                </c:pt>
                <c:pt idx="23">
                  <c:v>88</c:v>
                </c:pt>
                <c:pt idx="24">
                  <c:v>83</c:v>
                </c:pt>
                <c:pt idx="25">
                  <c:v>83</c:v>
                </c:pt>
                <c:pt idx="26">
                  <c:v>94</c:v>
                </c:pt>
                <c:pt idx="27">
                  <c:v>79</c:v>
                </c:pt>
                <c:pt idx="28">
                  <c:v>92</c:v>
                </c:pt>
                <c:pt idx="29">
                  <c:v>92</c:v>
                </c:pt>
                <c:pt idx="30">
                  <c:v>107</c:v>
                </c:pt>
                <c:pt idx="31">
                  <c:v>87</c:v>
                </c:pt>
                <c:pt idx="32">
                  <c:v>104</c:v>
                </c:pt>
                <c:pt idx="33">
                  <c:v>76</c:v>
                </c:pt>
                <c:pt idx="34">
                  <c:v>96</c:v>
                </c:pt>
                <c:pt idx="35">
                  <c:v>100</c:v>
                </c:pt>
                <c:pt idx="36">
                  <c:v>96</c:v>
                </c:pt>
                <c:pt idx="37">
                  <c:v>70</c:v>
                </c:pt>
                <c:pt idx="38">
                  <c:v>119</c:v>
                </c:pt>
                <c:pt idx="39">
                  <c:v>45</c:v>
                </c:pt>
                <c:pt idx="40">
                  <c:v>279</c:v>
                </c:pt>
                <c:pt idx="41">
                  <c:v>2451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C2-41E3-B25A-979264825755}"/>
            </c:ext>
          </c:extLst>
        </c:ser>
        <c:marker val="1"/>
        <c:axId val="136984832"/>
        <c:axId val="136994816"/>
      </c:lineChart>
      <c:catAx>
        <c:axId val="136984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94816"/>
        <c:crosses val="autoZero"/>
        <c:auto val="1"/>
        <c:lblAlgn val="ctr"/>
        <c:lblOffset val="100"/>
        <c:tickLblSkip val="10"/>
      </c:catAx>
      <c:valAx>
        <c:axId val="136994816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8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0823087751356384"/>
          <c:y val="7.1724628171478552E-2"/>
          <c:w val="0.76985979642930025"/>
          <c:h val="0.64811606882473027"/>
        </c:manualLayout>
      </c:layout>
      <c:lineChart>
        <c:grouping val="standard"/>
        <c:ser>
          <c:idx val="0"/>
          <c:order val="0"/>
          <c:tx>
            <c:strRef>
              <c:f>Sheet3!$C$2:$C$286</c:f>
              <c:strCache>
                <c:ptCount val="28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Sheet3!$B$287:$B$5598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Sheet3!$C$287:$C$5598</c:f>
              <c:numCache>
                <c:formatCode>General</c:formatCode>
                <c:ptCount val="42"/>
                <c:pt idx="0">
                  <c:v>284</c:v>
                </c:pt>
                <c:pt idx="1">
                  <c:v>12</c:v>
                </c:pt>
                <c:pt idx="2">
                  <c:v>32</c:v>
                </c:pt>
                <c:pt idx="3">
                  <c:v>27</c:v>
                </c:pt>
                <c:pt idx="4">
                  <c:v>31</c:v>
                </c:pt>
                <c:pt idx="5">
                  <c:v>34</c:v>
                </c:pt>
                <c:pt idx="6">
                  <c:v>40</c:v>
                </c:pt>
                <c:pt idx="7">
                  <c:v>14</c:v>
                </c:pt>
                <c:pt idx="8">
                  <c:v>41</c:v>
                </c:pt>
                <c:pt idx="9">
                  <c:v>19</c:v>
                </c:pt>
                <c:pt idx="10">
                  <c:v>59</c:v>
                </c:pt>
                <c:pt idx="11">
                  <c:v>27</c:v>
                </c:pt>
                <c:pt idx="12">
                  <c:v>42</c:v>
                </c:pt>
                <c:pt idx="13">
                  <c:v>40</c:v>
                </c:pt>
                <c:pt idx="14">
                  <c:v>46</c:v>
                </c:pt>
                <c:pt idx="15">
                  <c:v>54</c:v>
                </c:pt>
                <c:pt idx="16">
                  <c:v>41</c:v>
                </c:pt>
                <c:pt idx="17">
                  <c:v>45</c:v>
                </c:pt>
                <c:pt idx="18">
                  <c:v>52</c:v>
                </c:pt>
                <c:pt idx="19">
                  <c:v>43</c:v>
                </c:pt>
                <c:pt idx="20">
                  <c:v>276</c:v>
                </c:pt>
                <c:pt idx="21">
                  <c:v>212</c:v>
                </c:pt>
                <c:pt idx="22">
                  <c:v>154</c:v>
                </c:pt>
                <c:pt idx="23">
                  <c:v>105</c:v>
                </c:pt>
                <c:pt idx="24">
                  <c:v>149</c:v>
                </c:pt>
                <c:pt idx="25">
                  <c:v>121</c:v>
                </c:pt>
                <c:pt idx="26">
                  <c:v>116</c:v>
                </c:pt>
                <c:pt idx="27">
                  <c:v>143</c:v>
                </c:pt>
                <c:pt idx="28">
                  <c:v>195</c:v>
                </c:pt>
                <c:pt idx="29">
                  <c:v>111</c:v>
                </c:pt>
                <c:pt idx="30">
                  <c:v>262</c:v>
                </c:pt>
                <c:pt idx="31">
                  <c:v>117</c:v>
                </c:pt>
                <c:pt idx="32">
                  <c:v>200</c:v>
                </c:pt>
                <c:pt idx="33">
                  <c:v>131</c:v>
                </c:pt>
                <c:pt idx="34">
                  <c:v>193</c:v>
                </c:pt>
                <c:pt idx="35">
                  <c:v>194</c:v>
                </c:pt>
                <c:pt idx="36">
                  <c:v>203</c:v>
                </c:pt>
                <c:pt idx="37">
                  <c:v>195</c:v>
                </c:pt>
                <c:pt idx="38">
                  <c:v>311</c:v>
                </c:pt>
                <c:pt idx="39">
                  <c:v>157</c:v>
                </c:pt>
                <c:pt idx="40">
                  <c:v>1026</c:v>
                </c:pt>
                <c:pt idx="41">
                  <c:v>5554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11-4BBB-80B9-48AE8509DBE9}"/>
            </c:ext>
          </c:extLst>
        </c:ser>
        <c:marker val="1"/>
        <c:axId val="136782976"/>
        <c:axId val="136784512"/>
      </c:lineChart>
      <c:catAx>
        <c:axId val="136782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84512"/>
        <c:crosses val="autoZero"/>
        <c:auto val="1"/>
        <c:lblAlgn val="ctr"/>
        <c:lblOffset val="100"/>
      </c:catAx>
      <c:valAx>
        <c:axId val="136784512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8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973520249221184"/>
          <c:y val="5.516185476815396E-2"/>
          <c:w val="0.82431120759437781"/>
          <c:h val="0.74941414564984765"/>
        </c:manualLayout>
      </c:layout>
      <c:lineChart>
        <c:grouping val="standard"/>
        <c:ser>
          <c:idx val="0"/>
          <c:order val="0"/>
          <c:tx>
            <c:strRef>
              <c:f>Sheet2!$C$2:$C$2224</c:f>
              <c:strCache>
                <c:ptCount val="22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Sheet2!$B$2225:$B$60400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Sheet2!$C$2225:$C$60400</c:f>
              <c:numCache>
                <c:formatCode>General</c:formatCode>
                <c:ptCount val="42"/>
                <c:pt idx="0">
                  <c:v>2223</c:v>
                </c:pt>
                <c:pt idx="1">
                  <c:v>83</c:v>
                </c:pt>
                <c:pt idx="2">
                  <c:v>159</c:v>
                </c:pt>
                <c:pt idx="3">
                  <c:v>212</c:v>
                </c:pt>
                <c:pt idx="4">
                  <c:v>227</c:v>
                </c:pt>
                <c:pt idx="5">
                  <c:v>300</c:v>
                </c:pt>
                <c:pt idx="6">
                  <c:v>247</c:v>
                </c:pt>
                <c:pt idx="7">
                  <c:v>284</c:v>
                </c:pt>
                <c:pt idx="8">
                  <c:v>405</c:v>
                </c:pt>
                <c:pt idx="9">
                  <c:v>331</c:v>
                </c:pt>
                <c:pt idx="10">
                  <c:v>728</c:v>
                </c:pt>
                <c:pt idx="11">
                  <c:v>519</c:v>
                </c:pt>
                <c:pt idx="12">
                  <c:v>643</c:v>
                </c:pt>
                <c:pt idx="13">
                  <c:v>593</c:v>
                </c:pt>
                <c:pt idx="14">
                  <c:v>692</c:v>
                </c:pt>
                <c:pt idx="15">
                  <c:v>834</c:v>
                </c:pt>
                <c:pt idx="16">
                  <c:v>762</c:v>
                </c:pt>
                <c:pt idx="17">
                  <c:v>626</c:v>
                </c:pt>
                <c:pt idx="18">
                  <c:v>542</c:v>
                </c:pt>
                <c:pt idx="19">
                  <c:v>317</c:v>
                </c:pt>
                <c:pt idx="20">
                  <c:v>3057</c:v>
                </c:pt>
                <c:pt idx="21">
                  <c:v>2167</c:v>
                </c:pt>
                <c:pt idx="22">
                  <c:v>1668</c:v>
                </c:pt>
                <c:pt idx="23">
                  <c:v>1424</c:v>
                </c:pt>
                <c:pt idx="24">
                  <c:v>1553</c:v>
                </c:pt>
                <c:pt idx="25">
                  <c:v>1692</c:v>
                </c:pt>
                <c:pt idx="26">
                  <c:v>1634</c:v>
                </c:pt>
                <c:pt idx="27">
                  <c:v>1660</c:v>
                </c:pt>
                <c:pt idx="28">
                  <c:v>1932</c:v>
                </c:pt>
                <c:pt idx="29">
                  <c:v>1520</c:v>
                </c:pt>
                <c:pt idx="30">
                  <c:v>2739</c:v>
                </c:pt>
                <c:pt idx="31">
                  <c:v>1683</c:v>
                </c:pt>
                <c:pt idx="32">
                  <c:v>2119</c:v>
                </c:pt>
                <c:pt idx="33">
                  <c:v>1810</c:v>
                </c:pt>
                <c:pt idx="34">
                  <c:v>2150</c:v>
                </c:pt>
                <c:pt idx="35">
                  <c:v>2297</c:v>
                </c:pt>
                <c:pt idx="36">
                  <c:v>2545</c:v>
                </c:pt>
                <c:pt idx="37">
                  <c:v>2638</c:v>
                </c:pt>
                <c:pt idx="38">
                  <c:v>3257</c:v>
                </c:pt>
                <c:pt idx="39">
                  <c:v>2288</c:v>
                </c:pt>
                <c:pt idx="40">
                  <c:v>7797</c:v>
                </c:pt>
                <c:pt idx="41">
                  <c:v>60357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C7-4463-BD5F-E7F81785619D}"/>
            </c:ext>
          </c:extLst>
        </c:ser>
        <c:marker val="1"/>
        <c:axId val="138218880"/>
        <c:axId val="138220672"/>
      </c:lineChart>
      <c:catAx>
        <c:axId val="138218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20672"/>
        <c:crosses val="autoZero"/>
        <c:auto val="1"/>
        <c:lblAlgn val="ctr"/>
        <c:lblOffset val="100"/>
        <c:tickLblSkip val="10"/>
      </c:catAx>
      <c:valAx>
        <c:axId val="138220672"/>
        <c:scaling>
          <c:orientation val="minMax"/>
          <c:max val="1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0.42751</cdr:x>
      <cdr:y>0.90994</cdr:y>
    </cdr:from>
    <cdr:to>
      <cdr:x>0.66605</cdr:x>
      <cdr:y>0.99328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7BBA957B-FE5E-4A7D-B849-AC2CCFA6CA8C}"/>
            </a:ext>
          </a:extLst>
        </cdr:cNvPr>
        <cdr:cNvSpPr/>
      </cdr:nvSpPr>
      <cdr:spPr>
        <a:xfrm xmlns:a="http://schemas.openxmlformats.org/drawingml/2006/main">
          <a:off x="2731363" y="2496159"/>
          <a:ext cx="1524000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მიღებული შეფასება</a:t>
          </a:r>
          <a:endParaRPr lang="en-US" dirty="0"/>
        </a:p>
      </cdr:txBody>
    </cdr:sp>
  </cdr:relSizeAnchor>
  <cdr:relSizeAnchor xmlns:cdr="http://schemas.openxmlformats.org/drawingml/2006/chartDrawing">
    <cdr:from>
      <cdr:x>0.04585</cdr:x>
      <cdr:y>0.07302</cdr:y>
    </cdr:from>
    <cdr:to>
      <cdr:x>0.10364</cdr:x>
      <cdr:y>0.76746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1AB5766C-84AC-4F01-BB9A-123DBA7617EB}"/>
            </a:ext>
          </a:extLst>
        </cdr:cNvPr>
        <cdr:cNvSpPr/>
      </cdr:nvSpPr>
      <cdr:spPr>
        <a:xfrm xmlns:a="http://schemas.openxmlformats.org/drawingml/2006/main" rot="16200000">
          <a:off x="-474955" y="968229"/>
          <a:ext cx="1904999" cy="3691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სტიდენტთა რაოდენობა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0.43678</cdr:x>
      <cdr:y>0.89017</cdr:y>
    </cdr:from>
    <cdr:to>
      <cdr:x>0.67816</cdr:x>
      <cdr:y>0.9735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6E4D3696-C695-4DC0-AF41-5CAC476330BF}"/>
            </a:ext>
          </a:extLst>
        </cdr:cNvPr>
        <cdr:cNvSpPr/>
      </cdr:nvSpPr>
      <cdr:spPr>
        <a:xfrm xmlns:a="http://schemas.openxmlformats.org/drawingml/2006/main">
          <a:off x="2895600" y="2441903"/>
          <a:ext cx="1600200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მიღებული შეფასება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0.34146</cdr:x>
      <cdr:y>0.91152</cdr:y>
    </cdr:from>
    <cdr:to>
      <cdr:x>0.58537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F4818817-EA5B-4D56-8E08-3F8154B006CB}"/>
            </a:ext>
          </a:extLst>
        </cdr:cNvPr>
        <cdr:cNvSpPr/>
      </cdr:nvSpPr>
      <cdr:spPr>
        <a:xfrm xmlns:a="http://schemas.openxmlformats.org/drawingml/2006/main">
          <a:off x="2133600" y="2584143"/>
          <a:ext cx="1524000" cy="2508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მიღებული შეფასება</a:t>
          </a:r>
          <a:endParaRPr lang="en-US" dirty="0"/>
        </a:p>
      </cdr:txBody>
    </cdr:sp>
  </cdr:relSizeAnchor>
  <cdr:relSizeAnchor xmlns:cdr="http://schemas.openxmlformats.org/drawingml/2006/chartDrawing">
    <cdr:from>
      <cdr:x>0.03303</cdr:x>
      <cdr:y>0.19567</cdr:y>
    </cdr:from>
    <cdr:to>
      <cdr:x>0.09401</cdr:x>
      <cdr:y>0.84625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A3EF2F05-2438-4B98-81BB-99DD74244679}"/>
            </a:ext>
          </a:extLst>
        </cdr:cNvPr>
        <cdr:cNvSpPr/>
      </cdr:nvSpPr>
      <cdr:spPr>
        <a:xfrm xmlns:a="http://schemas.openxmlformats.org/drawingml/2006/main" rot="16200000">
          <a:off x="-616490" y="1432495"/>
          <a:ext cx="2026791" cy="3810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სტუდენტთა რაოდენობა</a:t>
          </a:r>
          <a:endParaRPr lang="en-US" dirty="0"/>
        </a:p>
      </cdr:txBody>
    </cdr:sp>
  </cdr:relSizeAnchor>
  <cdr:relSizeAnchor xmlns:cdr="http://schemas.openxmlformats.org/drawingml/2006/chartDrawing">
    <cdr:from>
      <cdr:x>0.22063</cdr:x>
      <cdr:y>0</cdr:y>
    </cdr:from>
    <cdr:to>
      <cdr:x>0.74165</cdr:x>
      <cdr:y>0.15053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="" xmlns:a16="http://schemas.microsoft.com/office/drawing/2014/main" id="{D3F0D741-B2BF-4564-918A-1B0C3A41259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78575" y="-966202"/>
          <a:ext cx="3255546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0.38232</cdr:x>
      <cdr:y>0.90834</cdr:y>
    </cdr:from>
    <cdr:to>
      <cdr:x>0.61768</cdr:x>
      <cdr:y>0.98797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7BBDB806-CB23-49D7-A31E-7F0BA3A6DACD}"/>
            </a:ext>
          </a:extLst>
        </cdr:cNvPr>
        <cdr:cNvSpPr/>
      </cdr:nvSpPr>
      <cdr:spPr>
        <a:xfrm xmlns:a="http://schemas.openxmlformats.org/drawingml/2006/main">
          <a:off x="2475503" y="2491770"/>
          <a:ext cx="1524000" cy="2184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მიღებული შეფასება</a:t>
          </a:r>
          <a:endParaRPr lang="en-US" dirty="0"/>
        </a:p>
      </cdr:txBody>
    </cdr:sp>
  </cdr:relSizeAnchor>
  <cdr:relSizeAnchor xmlns:cdr="http://schemas.openxmlformats.org/drawingml/2006/chartDrawing">
    <cdr:from>
      <cdr:x>0.00229</cdr:x>
      <cdr:y>0.07696</cdr:y>
    </cdr:from>
    <cdr:to>
      <cdr:x>0.05083</cdr:x>
      <cdr:y>0.74363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4BEC8DAE-D79A-489C-8883-35CD836DADF8}"/>
            </a:ext>
          </a:extLst>
        </cdr:cNvPr>
        <cdr:cNvSpPr/>
      </cdr:nvSpPr>
      <cdr:spPr>
        <a:xfrm xmlns:a="http://schemas.openxmlformats.org/drawingml/2006/main" rot="16200000">
          <a:off x="-742442" y="968364"/>
          <a:ext cx="1828800" cy="3143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სტუდენტთა რაოდენობა</a:t>
          </a:r>
          <a:endParaRPr lang="en-US" dirty="0"/>
        </a:p>
      </cdr:txBody>
    </cdr:sp>
  </cdr:relSizeAnchor>
  <cdr:relSizeAnchor xmlns:cdr="http://schemas.openxmlformats.org/drawingml/2006/chartDrawing">
    <cdr:from>
      <cdr:x>0.20333</cdr:x>
      <cdr:y>0</cdr:y>
    </cdr:from>
    <cdr:to>
      <cdr:x>0.7146</cdr:x>
      <cdr:y>0.15557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="" xmlns:a16="http://schemas.microsoft.com/office/drawing/2014/main" id="{61B98E26-218C-40CA-BD56-2E49C42AE8D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16592" y="-834271"/>
          <a:ext cx="3310415" cy="450466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0.36047</cdr:x>
      <cdr:y>0.85506</cdr:y>
    </cdr:from>
    <cdr:to>
      <cdr:x>0.60738</cdr:x>
      <cdr:y>0.94139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96921E79-BFC5-4D91-91CB-8F7C3F5D4A26}"/>
            </a:ext>
          </a:extLst>
        </cdr:cNvPr>
        <cdr:cNvSpPr/>
      </cdr:nvSpPr>
      <cdr:spPr>
        <a:xfrm xmlns:a="http://schemas.openxmlformats.org/drawingml/2006/main">
          <a:off x="2362200" y="2264108"/>
          <a:ext cx="1618074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მიღებული შეფასება</a:t>
          </a:r>
          <a:endParaRPr lang="en-US" dirty="0"/>
        </a:p>
      </cdr:txBody>
    </cdr:sp>
  </cdr:relSizeAnchor>
  <cdr:relSizeAnchor xmlns:cdr="http://schemas.openxmlformats.org/drawingml/2006/chartDrawing">
    <cdr:from>
      <cdr:x>0.03488</cdr:x>
      <cdr:y>0.04649</cdr:y>
    </cdr:from>
    <cdr:to>
      <cdr:x>0.08427</cdr:x>
      <cdr:y>0.73716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0828D93C-F662-4E0B-BEC2-87A1DDAEA3A9}"/>
            </a:ext>
          </a:extLst>
        </cdr:cNvPr>
        <cdr:cNvSpPr/>
      </cdr:nvSpPr>
      <cdr:spPr>
        <a:xfrm xmlns:a="http://schemas.openxmlformats.org/drawingml/2006/main" rot="16200000">
          <a:off x="-523993" y="875702"/>
          <a:ext cx="1828800" cy="3236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სტუდენტთა რაოდენობა</a:t>
          </a:r>
          <a:endParaRPr lang="en-US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0.34783</cdr:x>
      <cdr:y>0.92157</cdr:y>
    </cdr:from>
    <cdr:to>
      <cdr:x>0.6145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E2959C63-3ADC-4A3E-B529-28822377FF3D}"/>
            </a:ext>
          </a:extLst>
        </cdr:cNvPr>
        <cdr:cNvSpPr/>
      </cdr:nvSpPr>
      <cdr:spPr>
        <a:xfrm xmlns:a="http://schemas.openxmlformats.org/drawingml/2006/main">
          <a:off x="2438400" y="2587936"/>
          <a:ext cx="1869463" cy="2149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მიღებული შეფასება</a:t>
          </a:r>
          <a:endParaRPr lang="en-US" dirty="0"/>
        </a:p>
      </cdr:txBody>
    </cdr:sp>
  </cdr:relSizeAnchor>
  <cdr:relSizeAnchor xmlns:cdr="http://schemas.openxmlformats.org/drawingml/2006/chartDrawing">
    <cdr:from>
      <cdr:x>0.01235</cdr:x>
      <cdr:y>0.11505</cdr:y>
    </cdr:from>
    <cdr:to>
      <cdr:x>0.06568</cdr:x>
      <cdr:y>0.76865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37D1FB6F-DE8B-464F-A922-377E693E81A4}"/>
            </a:ext>
          </a:extLst>
        </cdr:cNvPr>
        <cdr:cNvSpPr/>
      </cdr:nvSpPr>
      <cdr:spPr>
        <a:xfrm xmlns:a="http://schemas.openxmlformats.org/drawingml/2006/main" rot="16200000">
          <a:off x="-660967" y="1054642"/>
          <a:ext cx="1803521" cy="32918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სტუდენტთა რაოდენობა</a:t>
          </a:r>
          <a:endParaRPr lang="en-US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0.46315</cdr:x>
      <cdr:y>0.87071</cdr:y>
    </cdr:from>
    <cdr:to>
      <cdr:x>0.72541</cdr:x>
      <cdr:y>0.9696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B74AED09-9B90-4EDA-AB74-21EFFE81F37F}"/>
            </a:ext>
          </a:extLst>
        </cdr:cNvPr>
        <cdr:cNvSpPr/>
      </cdr:nvSpPr>
      <cdr:spPr>
        <a:xfrm xmlns:a="http://schemas.openxmlformats.org/drawingml/2006/main">
          <a:off x="2977754" y="2182223"/>
          <a:ext cx="1686167" cy="2478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მიღებული</a:t>
          </a:r>
          <a:r>
            <a:rPr lang="ka-GE" baseline="0" dirty="0"/>
            <a:t> შეფასება</a:t>
          </a:r>
          <a:endParaRPr lang="en-US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0.39779</cdr:x>
      <cdr:y>0.85727</cdr:y>
    </cdr:from>
    <cdr:to>
      <cdr:x>0.63395</cdr:x>
      <cdr:y>0.9406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1CDFB7B0-C955-4737-ADE8-B9D204B9CDCD}"/>
            </a:ext>
          </a:extLst>
        </cdr:cNvPr>
        <cdr:cNvSpPr/>
      </cdr:nvSpPr>
      <cdr:spPr>
        <a:xfrm xmlns:a="http://schemas.openxmlformats.org/drawingml/2006/main">
          <a:off x="2566988" y="2351665"/>
          <a:ext cx="1524000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მიღებული შეფასება</a:t>
          </a:r>
          <a:endParaRPr lang="en-US" dirty="0"/>
        </a:p>
      </cdr:txBody>
    </cdr:sp>
  </cdr:relSizeAnchor>
  <cdr:relSizeAnchor xmlns:cdr="http://schemas.openxmlformats.org/drawingml/2006/chartDrawing">
    <cdr:from>
      <cdr:x>0.03577</cdr:x>
      <cdr:y>0.02394</cdr:y>
    </cdr:from>
    <cdr:to>
      <cdr:x>0.09112</cdr:x>
      <cdr:y>0.71838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31129D29-C6BD-4643-8485-0FBEE82A1721}"/>
            </a:ext>
          </a:extLst>
        </cdr:cNvPr>
        <cdr:cNvSpPr/>
      </cdr:nvSpPr>
      <cdr:spPr>
        <a:xfrm xmlns:a="http://schemas.openxmlformats.org/drawingml/2006/main" rot="16200000">
          <a:off x="-543087" y="839571"/>
          <a:ext cx="1905000" cy="3571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სტუდენტთა რაოდენობა</a:t>
          </a:r>
          <a:endParaRPr lang="en-US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0.42169</cdr:x>
      <cdr:y>0.89207</cdr:y>
    </cdr:from>
    <cdr:to>
      <cdr:x>0.6747</cdr:x>
      <cdr:y>0.97302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273D1F94-D776-4D72-99A0-4789EFAB2F0A}"/>
            </a:ext>
          </a:extLst>
        </cdr:cNvPr>
        <cdr:cNvSpPr/>
      </cdr:nvSpPr>
      <cdr:spPr>
        <a:xfrm xmlns:a="http://schemas.openxmlformats.org/drawingml/2006/main">
          <a:off x="2667000" y="2519164"/>
          <a:ext cx="16002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>
              <a:solidFill>
                <a:schemeClr val="tx1"/>
              </a:solidFill>
            </a:rPr>
            <a:t>მიღებული შეფასება</a:t>
          </a:r>
          <a:endParaRPr lang="en-U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0.00935</cdr:x>
      <cdr:y>0.09888</cdr:y>
    </cdr:from>
    <cdr:to>
      <cdr:x>0.06959</cdr:x>
      <cdr:y>0.74648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35F80175-36B1-40B9-B38D-319D10174C91}"/>
            </a:ext>
          </a:extLst>
        </cdr:cNvPr>
        <cdr:cNvSpPr/>
      </cdr:nvSpPr>
      <cdr:spPr>
        <a:xfrm xmlns:a="http://schemas.openxmlformats.org/drawingml/2006/main" rot="16200000">
          <a:off x="-691313" y="1076878"/>
          <a:ext cx="2026188" cy="4911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>
              <a:solidFill>
                <a:schemeClr val="tx1"/>
              </a:solidFill>
            </a:rPr>
            <a:t>სტუდენტთა რაოდენობა</a:t>
          </a:r>
          <a:endParaRPr lang="en-US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BF4F8-1593-4548-B3FE-7C029ABFCBC7}" type="datetimeFigureOut">
              <a:rPr lang="en-US" smtClean="0"/>
              <a:pPr/>
              <a:t>03/01/2018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FD12-FE1F-4B4D-8A41-0B030ECDA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CC2E23-A16F-4D77-8A1D-983C189A5785}" type="datetimeFigureOut">
              <a:rPr lang="en-US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0B1DBB-5F51-4F7E-AF3A-0D65E51E0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8533BC3-C578-46C3-829B-7802B2BBA45F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F27B8D7-96F2-4DA5-969F-E9559A2DF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50852-B895-4E66-9BDD-87A0A82F0C4A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160C5-6E4D-478C-8BF4-F6603A3508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2FFA0-C073-4626-856E-4AF52F447408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E5B97-90CE-49B2-99DF-22DF7FC11B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C079-0C40-4B15-85EE-FD1F817B9FB0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41801-6088-4975-B292-683567ED1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39861-CFCB-4AFE-AFC3-FA96D0283558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B2D4A-E5FC-4F85-909B-B294CC1EFD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2DF5-A4F8-431C-A46E-51882B9386A5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A3BA2-1656-424A-A44D-2372DF01C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A5042-8025-4826-ABE2-4676BB0F34A0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64A6E-C622-401A-9628-ED33A6EB5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ECFC7-8E83-430A-BE23-B6E274659655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E4E61-464E-4E72-9EEA-C2A3B82476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CFC1E-31F1-48E4-BE80-1B8B7BD3DC9F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3FF2-1B67-42B8-B882-EDC1960F8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9130D713-76C6-4B34-A2BD-93F1386B78CE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325FC-8F51-443F-AE86-8AF44A4BE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455F8F-B552-408D-98AF-E16E3199E4A5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16B09C-1246-4B8A-AD41-7BD69EFB9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9B1094-8D00-4C5D-BEC7-65F989364683}" type="datetime1">
              <a:rPr lang="en-US" smtClean="0"/>
              <a:pPr>
                <a:defRPr/>
              </a:pPr>
              <a:t>03/01/2018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381F65-41F7-4358-B3E2-A1E133DDD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304800"/>
            <a:ext cx="51816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19400"/>
          </a:xfrm>
        </p:spPr>
        <p:txBody>
          <a:bodyPr anchor="ctr">
            <a:no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ka-GE" sz="3200" i="1" dirty="0">
                <a:ln>
                  <a:solidFill>
                    <a:srgbClr val="3399FF"/>
                  </a:solidFill>
                </a:ln>
                <a:solidFill>
                  <a:srgbClr val="0F0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ივანე ჯავახიშვილის სახელობის თბილისის სახელმწიფო უნივერსიტეტის საგამოცდო ცენტრის ანგარიში</a:t>
            </a:r>
            <a:endParaRPr lang="en-US" sz="3200" i="1" dirty="0">
              <a:ln>
                <a:solidFill>
                  <a:srgbClr val="3399FF"/>
                </a:solidFill>
              </a:ln>
              <a:solidFill>
                <a:srgbClr val="0F01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685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000" b="1" dirty="0"/>
              <a:t>ფსიქოლოგიისა</a:t>
            </a:r>
            <a:r>
              <a:rPr lang="ka-GE" sz="1000" dirty="0"/>
              <a:t> </a:t>
            </a:r>
            <a:r>
              <a:rPr lang="ka-GE" sz="1000" b="1" dirty="0"/>
              <a:t>და</a:t>
            </a:r>
            <a:r>
              <a:rPr lang="ka-GE" sz="1000" dirty="0"/>
              <a:t> </a:t>
            </a:r>
            <a:r>
              <a:rPr lang="ka-GE" sz="1000" b="1" dirty="0"/>
              <a:t>განათლების</a:t>
            </a:r>
            <a:r>
              <a:rPr lang="ka-GE" sz="1000" dirty="0"/>
              <a:t> </a:t>
            </a:r>
            <a:r>
              <a:rPr lang="ka-GE" sz="1000" b="1" dirty="0"/>
              <a:t>მეცნიერებათა</a:t>
            </a:r>
            <a:r>
              <a:rPr lang="ka-GE" sz="1000" dirty="0"/>
              <a:t> </a:t>
            </a:r>
            <a:r>
              <a:rPr lang="ka-GE" sz="1000" b="1" dirty="0"/>
              <a:t>ფაკულტეტზე</a:t>
            </a:r>
          </a:p>
          <a:p>
            <a:pPr algn="ctr"/>
            <a:r>
              <a:rPr lang="ka-GE" sz="1000" dirty="0"/>
              <a:t> </a:t>
            </a:r>
            <a:r>
              <a:rPr lang="ka-GE" sz="1000" b="1" dirty="0"/>
              <a:t>საგამოცდო</a:t>
            </a:r>
            <a:r>
              <a:rPr lang="ka-GE" sz="1000" dirty="0"/>
              <a:t> </a:t>
            </a:r>
            <a:r>
              <a:rPr lang="ka-GE" sz="1000" b="1" dirty="0"/>
              <a:t>ცენტრის</a:t>
            </a:r>
            <a:r>
              <a:rPr lang="ka-GE" sz="1000" dirty="0"/>
              <a:t> </a:t>
            </a:r>
            <a:r>
              <a:rPr lang="ka-GE" sz="1000" b="1" dirty="0"/>
              <a:t>მიერ</a:t>
            </a:r>
            <a:r>
              <a:rPr lang="ka-GE" sz="1000" dirty="0"/>
              <a:t> </a:t>
            </a:r>
            <a:r>
              <a:rPr lang="ka-GE" sz="1000" b="1" dirty="0"/>
              <a:t>ჩატარებული</a:t>
            </a:r>
            <a:r>
              <a:rPr lang="ka-GE" sz="1000" dirty="0"/>
              <a:t> </a:t>
            </a:r>
            <a:r>
              <a:rPr lang="ka-GE" sz="1000" b="1" dirty="0"/>
              <a:t>გამოცდები</a:t>
            </a:r>
            <a:endParaRPr lang="en-US" sz="1000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46919871"/>
              </p:ext>
            </p:extLst>
          </p:nvPr>
        </p:nvGraphicFramePr>
        <p:xfrm>
          <a:off x="1905000" y="1096090"/>
          <a:ext cx="6553200" cy="264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7A484D-967C-451B-A8E2-B435703A81A6}"/>
              </a:ext>
            </a:extLst>
          </p:cNvPr>
          <p:cNvSpPr/>
          <p:nvPr/>
        </p:nvSpPr>
        <p:spPr>
          <a:xfrm>
            <a:off x="1295400" y="3810000"/>
            <a:ext cx="7620000" cy="2362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დარეგისტრირებული იყო</a:t>
            </a:r>
            <a:r>
              <a:rPr lang="en-US" sz="1100" dirty="0"/>
              <a:t> 2553 </a:t>
            </a:r>
            <a:r>
              <a:rPr lang="ka-GE" sz="1100" dirty="0"/>
              <a:t>სტუდენტი</a:t>
            </a:r>
            <a:r>
              <a:rPr lang="en-US" sz="1100" dirty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გამოცდაზე გამოცხადდა</a:t>
            </a:r>
            <a:r>
              <a:rPr lang="en-US" sz="1100" dirty="0"/>
              <a:t>  2091 </a:t>
            </a:r>
            <a:r>
              <a:rPr lang="ka-GE" sz="1100" dirty="0"/>
              <a:t>სტუდენტი, ანუ დარეგისტრირებულთა </a:t>
            </a:r>
            <a:r>
              <a:rPr lang="en-US" sz="1100" dirty="0"/>
              <a:t>81.90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არ გამოცხადდა </a:t>
            </a:r>
            <a:r>
              <a:rPr lang="en-US" sz="1100" dirty="0"/>
              <a:t>389  </a:t>
            </a:r>
            <a:r>
              <a:rPr lang="ka-GE" sz="1100" dirty="0"/>
              <a:t>სტუდენტი, ანუ დარეგისტრირებულთა </a:t>
            </a:r>
            <a:r>
              <a:rPr lang="en-US" sz="1100" dirty="0"/>
              <a:t>15.23%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არ ჰქონდა გამოცდზე გასვლის უფლება </a:t>
            </a:r>
            <a:r>
              <a:rPr lang="en-US" sz="1100" dirty="0"/>
              <a:t>70  </a:t>
            </a:r>
            <a:r>
              <a:rPr lang="ka-GE" sz="1100" dirty="0"/>
              <a:t>სტუდენტს, ანუ დარეგისტრირებულთა </a:t>
            </a:r>
            <a:r>
              <a:rPr lang="en-US" sz="1100" dirty="0"/>
              <a:t>2.74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ჩაიჭრა </a:t>
            </a:r>
            <a:r>
              <a:rPr lang="en-US" sz="1100" dirty="0"/>
              <a:t>249 </a:t>
            </a:r>
            <a:r>
              <a:rPr lang="ka-GE" sz="1100" dirty="0"/>
              <a:t>სტუდენტი, ანუ გამოცდაზე გამოცხადებულთა </a:t>
            </a:r>
            <a:r>
              <a:rPr lang="en-US" sz="1100" dirty="0"/>
              <a:t>11.90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მათ შორის მიღო შეფასება ,,0“ </a:t>
            </a:r>
            <a:r>
              <a:rPr lang="en-US" sz="1100" dirty="0"/>
              <a:t>53 </a:t>
            </a:r>
            <a:r>
              <a:rPr lang="ka-GE" sz="1100" dirty="0"/>
              <a:t>სტუდენტმა ანუ ჩაჭრილთა </a:t>
            </a:r>
            <a:r>
              <a:rPr lang="en-US" sz="1100" dirty="0"/>
              <a:t>21.28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მიიღო დადებითი შეფასება</a:t>
            </a:r>
            <a:r>
              <a:rPr lang="en-US" sz="1100" dirty="0"/>
              <a:t>  1842  </a:t>
            </a:r>
            <a:r>
              <a:rPr lang="ka-GE" sz="1100" dirty="0"/>
              <a:t>სტუდენტმა, ანუ გამოცდაზე გამოცხადებულთა </a:t>
            </a:r>
            <a:r>
              <a:rPr lang="en-US" sz="1100" dirty="0"/>
              <a:t>88.09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მათ შორის მიიღო უმაღლესი შეფასება </a:t>
            </a:r>
            <a:r>
              <a:rPr lang="en-US" sz="1100" dirty="0"/>
              <a:t>455 </a:t>
            </a:r>
            <a:r>
              <a:rPr lang="ka-GE" sz="1100" dirty="0"/>
              <a:t>სტუდენტმა, ანუ დადებითი შეფასების მქონე სტუდენტთა </a:t>
            </a:r>
            <a:r>
              <a:rPr lang="en-US" sz="1100" dirty="0"/>
              <a:t>24.70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აპელაციაზე გაიგზავნა </a:t>
            </a:r>
            <a:r>
              <a:rPr lang="en-US" sz="1100" dirty="0"/>
              <a:t>84  </a:t>
            </a:r>
            <a:r>
              <a:rPr lang="ka-GE" sz="1100" dirty="0"/>
              <a:t>სტუდენტის ნაშრომი, ანუ გამოცდაზე გამოცხადებულთა </a:t>
            </a:r>
            <a:r>
              <a:rPr lang="en-US" sz="1100" dirty="0"/>
              <a:t>4.01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აპელაციის შედეგად გადასწორდა </a:t>
            </a:r>
            <a:r>
              <a:rPr lang="en-US" sz="1100" dirty="0"/>
              <a:t>37  </a:t>
            </a:r>
            <a:r>
              <a:rPr lang="ka-GE" sz="1100" dirty="0"/>
              <a:t>სტუდენტის ნაშრომი, ანუ აპელაციაზე გაგზავნილთა </a:t>
            </a:r>
            <a:r>
              <a:rPr lang="en-US" sz="1100" dirty="0"/>
              <a:t>44.04</a:t>
            </a:r>
            <a:r>
              <a:rPr lang="ka-GE" sz="1100" dirty="0"/>
              <a:t>%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8024444"/>
              </p:ext>
            </p:extLst>
          </p:nvPr>
        </p:nvGraphicFramePr>
        <p:xfrm>
          <a:off x="762000" y="990602"/>
          <a:ext cx="7696200" cy="4648202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9762">
                <a:tc gridSpan="4">
                  <a:txBody>
                    <a:bodyPr/>
                    <a:lstStyle/>
                    <a:p>
                      <a:pPr algn="ctr"/>
                      <a:r>
                        <a:rPr lang="ka-GE" sz="1000" b="1" dirty="0"/>
                        <a:t>ფსიქოლოგიისა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და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განათლების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მეცნიერებათა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ფაკულტეტზე</a:t>
                      </a:r>
                    </a:p>
                    <a:p>
                      <a:pPr algn="ctr"/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საგამოცდო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ცენტრის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მიერ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ჩატარებული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გამოცდებ</a:t>
                      </a:r>
                      <a:endParaRPr lang="en-US" sz="10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84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anose="020F0502020204030204" pitchFamily="34" charset="0"/>
                        </a:rPr>
                        <a:t>2553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cs typeface="Calibri" panose="020F0502020204030204" pitchFamily="34" charset="0"/>
                        </a:rPr>
                        <a:t>2091</a:t>
                      </a:r>
                      <a:endParaRPr 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0" dirty="0"/>
                        <a:t>81.90%</a:t>
                      </a:r>
                      <a:endParaRPr lang="en-US" sz="1000" b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cs typeface="Calibri" panose="020F0502020204030204" pitchFamily="34" charset="0"/>
                        </a:rPr>
                        <a:t>389</a:t>
                      </a:r>
                      <a:endParaRPr 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0" dirty="0"/>
                        <a:t>15.23%</a:t>
                      </a:r>
                      <a:endParaRPr lang="en-US" sz="1000" b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cs typeface="Calibri" panose="020F0502020204030204" pitchFamily="34" charset="0"/>
                        </a:rPr>
                        <a:t>70</a:t>
                      </a:r>
                      <a:endParaRPr 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0" dirty="0"/>
                        <a:t>2.74%</a:t>
                      </a:r>
                      <a:endParaRPr lang="en-US" sz="1000" b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cs typeface="Calibri" panose="020F0502020204030204" pitchFamily="34" charset="0"/>
                        </a:rPr>
                        <a:t>249</a:t>
                      </a:r>
                      <a:endParaRPr 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0" dirty="0"/>
                        <a:t>11.90%</a:t>
                      </a:r>
                      <a:endParaRPr lang="en-US" sz="1000" b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cs typeface="Calibri" panose="020F0502020204030204" pitchFamily="34" charset="0"/>
                        </a:rPr>
                        <a:t>53</a:t>
                      </a:r>
                      <a:endParaRPr 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0" dirty="0"/>
                        <a:t>21.28%</a:t>
                      </a:r>
                      <a:endParaRPr lang="en-US" sz="1000" b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cs typeface="Calibri" panose="020F0502020204030204" pitchFamily="34" charset="0"/>
                        </a:rPr>
                        <a:t>1842</a:t>
                      </a:r>
                      <a:endParaRPr 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0" dirty="0"/>
                        <a:t>88.09%</a:t>
                      </a:r>
                      <a:endParaRPr lang="en-US" sz="1000" b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cs typeface="Calibri" panose="020F0502020204030204" pitchFamily="34" charset="0"/>
                        </a:rPr>
                        <a:t>455</a:t>
                      </a:r>
                      <a:endParaRPr 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0" dirty="0"/>
                        <a:t>24.70%</a:t>
                      </a:r>
                      <a:endParaRPr lang="en-US" sz="1000" b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cs typeface="Calibri" panose="020F0502020204030204" pitchFamily="34" charset="0"/>
                        </a:rPr>
                        <a:t>84</a:t>
                      </a:r>
                      <a:endParaRPr 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0" dirty="0"/>
                        <a:t>4.01%</a:t>
                      </a:r>
                      <a:endParaRPr lang="en-US" sz="1000" b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cs typeface="Calibri" panose="020F0502020204030204" pitchFamily="34" charset="0"/>
                        </a:rPr>
                        <a:t>37</a:t>
                      </a:r>
                      <a:endParaRPr 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0" dirty="0"/>
                        <a:t>44.04%</a:t>
                      </a:r>
                      <a:endParaRPr lang="en-US" sz="1000" b="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193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52962162"/>
              </p:ext>
            </p:extLst>
          </p:nvPr>
        </p:nvGraphicFramePr>
        <p:xfrm>
          <a:off x="1295400" y="1069664"/>
          <a:ext cx="7010400" cy="274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671F3F6-A284-4551-B24A-C997575A5D03}"/>
              </a:ext>
            </a:extLst>
          </p:cNvPr>
          <p:cNvSpPr/>
          <p:nvPr/>
        </p:nvSpPr>
        <p:spPr>
          <a:xfrm>
            <a:off x="2819400" y="654166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ka-GE" sz="1050" b="1" dirty="0">
                <a:solidFill>
                  <a:srgbClr val="000000"/>
                </a:solidFill>
                <a:latin typeface="Calibri"/>
              </a:rPr>
              <a:t>ჰუმანიტარულ მეცნიერებათა ფაკულტეტი</a:t>
            </a:r>
          </a:p>
          <a:p>
            <a:pPr algn="ctr" fontAlgn="ctr"/>
            <a:r>
              <a:rPr lang="ka-GE" sz="1050" b="1" dirty="0">
                <a:solidFill>
                  <a:srgbClr val="000000"/>
                </a:solidFill>
                <a:latin typeface="Calibri"/>
              </a:rPr>
              <a:t>საგამოცდო ცენტრის მიერ ორგანიზებული გამოცდები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2C446F3-A0C1-47BE-A67B-BF94EF3BCA86}"/>
              </a:ext>
            </a:extLst>
          </p:cNvPr>
          <p:cNvSpPr/>
          <p:nvPr/>
        </p:nvSpPr>
        <p:spPr>
          <a:xfrm>
            <a:off x="1409700" y="3984314"/>
            <a:ext cx="7620000" cy="2057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დარეგისტრირებული იყო </a:t>
            </a:r>
            <a:r>
              <a:rPr lang="en-US" sz="1050" dirty="0"/>
              <a:t>18015 </a:t>
            </a:r>
            <a:r>
              <a:rPr lang="ka-GE" sz="1050" dirty="0"/>
              <a:t>სტუდენტი</a:t>
            </a:r>
            <a:r>
              <a:rPr lang="en-US" sz="1050" dirty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გამოცდაზე გამოცხადდა</a:t>
            </a:r>
            <a:r>
              <a:rPr lang="en-US" sz="1050" dirty="0"/>
              <a:t>  13777 </a:t>
            </a:r>
            <a:r>
              <a:rPr lang="ka-GE" sz="1050" dirty="0"/>
              <a:t>სტუდენტი, ანუ დარეგისტრირებულთა </a:t>
            </a:r>
            <a:r>
              <a:rPr lang="en-US" sz="1050" dirty="0"/>
              <a:t>76.47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არ გამოცხადდა </a:t>
            </a:r>
            <a:r>
              <a:rPr lang="en-US" sz="1050" dirty="0"/>
              <a:t>2581  </a:t>
            </a:r>
            <a:r>
              <a:rPr lang="ka-GE" sz="1050" dirty="0"/>
              <a:t>სტუდენტი, ანუ დარეგისტრირებულთა </a:t>
            </a:r>
            <a:r>
              <a:rPr lang="en-US" sz="1050" dirty="0"/>
              <a:t>14.32%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არ ჰქონდა გამოცდზე გასვლის უფლება </a:t>
            </a:r>
            <a:r>
              <a:rPr lang="en-US" sz="1050" dirty="0"/>
              <a:t>1649  </a:t>
            </a:r>
            <a:r>
              <a:rPr lang="ka-GE" sz="1050" dirty="0"/>
              <a:t>სტუდენტს, ანუ დარეგისტრირებულთა </a:t>
            </a:r>
            <a:r>
              <a:rPr lang="en-US" sz="1050" dirty="0"/>
              <a:t>9.15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ჩაიჭრა </a:t>
            </a:r>
            <a:r>
              <a:rPr lang="en-US" sz="1050" dirty="0"/>
              <a:t>2722 </a:t>
            </a:r>
            <a:r>
              <a:rPr lang="ka-GE" sz="1050" dirty="0"/>
              <a:t>სტუდენტი, ანუ გამოცდაზე გამოცხადებულთა </a:t>
            </a:r>
            <a:r>
              <a:rPr lang="en-US" sz="1050" dirty="0"/>
              <a:t>19.75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მათ შორის მიღო შეფასება ,,0“ </a:t>
            </a:r>
            <a:r>
              <a:rPr lang="en-US" sz="1050" dirty="0"/>
              <a:t>426 </a:t>
            </a:r>
            <a:r>
              <a:rPr lang="ka-GE" sz="1050" dirty="0"/>
              <a:t>სტუდენტმა ანუ ჩაჭრილთა </a:t>
            </a:r>
            <a:r>
              <a:rPr lang="en-US" sz="1050" dirty="0"/>
              <a:t>15.65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მიიღო დადებითი შეფასება</a:t>
            </a:r>
            <a:r>
              <a:rPr lang="en-US" sz="1050" dirty="0"/>
              <a:t>  11045  </a:t>
            </a:r>
            <a:r>
              <a:rPr lang="ka-GE" sz="1050" dirty="0"/>
              <a:t>სტუდენტმა, ანუ გამოცდაზე გამოცხადებულთა </a:t>
            </a:r>
            <a:r>
              <a:rPr lang="en-US" sz="1050" dirty="0"/>
              <a:t>80.16 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მათ შორის მიიღო უმაღლესი შეფასება </a:t>
            </a:r>
            <a:r>
              <a:rPr lang="en-US" sz="1050" dirty="0"/>
              <a:t>2001 </a:t>
            </a:r>
            <a:r>
              <a:rPr lang="ka-GE" sz="1050" dirty="0"/>
              <a:t>სტუდენტმა, ანუ დადებითი შეფასების მქონე სტუდენტთა </a:t>
            </a:r>
            <a:r>
              <a:rPr lang="en-US" sz="1050" dirty="0"/>
              <a:t>18.11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აპელაციაზე გაიგზავნა </a:t>
            </a:r>
            <a:r>
              <a:rPr lang="en-US" sz="1050" dirty="0"/>
              <a:t>459  </a:t>
            </a:r>
            <a:r>
              <a:rPr lang="ka-GE" sz="1050" dirty="0"/>
              <a:t>სტუდენტის ნაშრომი, ანუ გამოცდაზე გამოცხადებულთა </a:t>
            </a:r>
            <a:r>
              <a:rPr lang="en-US" sz="1050" dirty="0"/>
              <a:t>3.33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აპელაციის შედეგად გადასწორდა </a:t>
            </a:r>
            <a:r>
              <a:rPr lang="en-US" sz="1050" dirty="0"/>
              <a:t>175  </a:t>
            </a:r>
            <a:r>
              <a:rPr lang="ka-GE" sz="1050" dirty="0"/>
              <a:t>სტუდენტის ნაშრომი, ანუ აპელაციაზე გაგზავნილთა </a:t>
            </a:r>
            <a:r>
              <a:rPr lang="en-US" sz="1050" dirty="0"/>
              <a:t>38.12</a:t>
            </a:r>
            <a:r>
              <a:rPr lang="ka-GE" sz="1050" dirty="0"/>
              <a:t>%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0033983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ჰუმანიტარულ მეცნიერებათა ფაკულტეტი</a:t>
                      </a:r>
                    </a:p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ორგანიზებული გამოცდები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11,8%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sngStrike" dirty="0">
                          <a:solidFill>
                            <a:srgbClr val="000000"/>
                          </a:solidFill>
                          <a:latin typeface="Calibri"/>
                        </a:rPr>
                        <a:t>18,4%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logp1.jpg">
            <a:extLst>
              <a:ext uri="{FF2B5EF4-FFF2-40B4-BE49-F238E27FC236}">
                <a16:creationId xmlns="" xmlns:a16="http://schemas.microsoft.com/office/drawing/2014/main" id="{3A7F17F2-32E3-4EAC-8B20-9D256834C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6670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0800000" flipV="1">
            <a:off x="2019300" y="75182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>
                <a:solidFill>
                  <a:schemeClr val="dk1"/>
                </a:solidFill>
              </a:rPr>
              <a:t>ტურიზმის საერთაშორისო სკოლის შეფასებათა განაწილება (საგამოცდო ცენტრის მიერ ორგანიზებული გამოცდები)</a:t>
            </a: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48662135"/>
              </p:ext>
            </p:extLst>
          </p:nvPr>
        </p:nvGraphicFramePr>
        <p:xfrm>
          <a:off x="1143000" y="1227542"/>
          <a:ext cx="7543801" cy="265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8E380C7-F4E5-42A7-B6DC-169C1D397D5D}"/>
              </a:ext>
            </a:extLst>
          </p:cNvPr>
          <p:cNvSpPr/>
          <p:nvPr/>
        </p:nvSpPr>
        <p:spPr>
          <a:xfrm rot="16200000">
            <a:off x="952500" y="20955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50" dirty="0"/>
              <a:t>სტუდენტთა რაოდეობა</a:t>
            </a:r>
            <a:endParaRPr lang="en-US" sz="105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1C00C50-63EA-40B5-BA1C-CADDAE36841E}"/>
              </a:ext>
            </a:extLst>
          </p:cNvPr>
          <p:cNvSpPr/>
          <p:nvPr/>
        </p:nvSpPr>
        <p:spPr>
          <a:xfrm>
            <a:off x="1676400" y="4114800"/>
            <a:ext cx="7162801" cy="2209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დარეგისტრირებული იყო </a:t>
            </a:r>
            <a:r>
              <a:rPr lang="en-US" sz="1000" dirty="0"/>
              <a:t>3224 </a:t>
            </a:r>
            <a:r>
              <a:rPr lang="ka-GE" sz="1000" dirty="0"/>
              <a:t>სტუდენტი</a:t>
            </a:r>
            <a:r>
              <a:rPr lang="en-US" sz="1000" dirty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გამოცდაზე გამოცხადდა</a:t>
            </a:r>
            <a:r>
              <a:rPr lang="en-US" sz="1000" dirty="0"/>
              <a:t>  2451 </a:t>
            </a:r>
            <a:r>
              <a:rPr lang="ka-GE" sz="1000" dirty="0"/>
              <a:t>სტუდენტი, ანუ დარეგისტრირებულთა </a:t>
            </a:r>
            <a:r>
              <a:rPr lang="en-US" sz="1000" dirty="0"/>
              <a:t>76.02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არ გამოცხადდა </a:t>
            </a:r>
            <a:r>
              <a:rPr lang="en-US" sz="1000" dirty="0"/>
              <a:t>477  </a:t>
            </a:r>
            <a:r>
              <a:rPr lang="ka-GE" sz="1000" dirty="0"/>
              <a:t>სტუდენტი, ანუ დარეგისტრირებულთა </a:t>
            </a:r>
            <a:r>
              <a:rPr lang="en-US" sz="1000" dirty="0"/>
              <a:t>14.79%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არ ჰქონდა გამოცდზე გასვლის უფლება </a:t>
            </a:r>
            <a:r>
              <a:rPr lang="en-US" sz="1000" dirty="0"/>
              <a:t>294  </a:t>
            </a:r>
            <a:r>
              <a:rPr lang="ka-GE" sz="1000" dirty="0"/>
              <a:t>სტუდენტს, ანუ დარეგისტრირებულთა </a:t>
            </a:r>
            <a:r>
              <a:rPr lang="en-US" sz="1000" dirty="0"/>
              <a:t>9.11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ჩაიჭრა </a:t>
            </a:r>
            <a:r>
              <a:rPr lang="en-US" sz="1000" dirty="0"/>
              <a:t>306 </a:t>
            </a:r>
            <a:r>
              <a:rPr lang="ka-GE" sz="1000" dirty="0"/>
              <a:t>სტუდენტი, ანუ გამოცდაზე გამოცხადებულთა </a:t>
            </a:r>
            <a:r>
              <a:rPr lang="en-US" sz="1000" dirty="0"/>
              <a:t>12.48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მათ შორის მიღო შეფასება ,,0“ </a:t>
            </a:r>
            <a:r>
              <a:rPr lang="en-US" sz="1000" dirty="0"/>
              <a:t>12 </a:t>
            </a:r>
            <a:r>
              <a:rPr lang="ka-GE" sz="1000" dirty="0"/>
              <a:t>სტუდენტმა ანუ ჩაჭრილთა </a:t>
            </a:r>
            <a:r>
              <a:rPr lang="en-US" sz="1000" dirty="0"/>
              <a:t>3.92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მიიღო დადებითი შეფასება</a:t>
            </a:r>
            <a:r>
              <a:rPr lang="en-US" sz="1000" dirty="0"/>
              <a:t>  2145  </a:t>
            </a:r>
            <a:r>
              <a:rPr lang="ka-GE" sz="1000" dirty="0"/>
              <a:t>სტუდენტმა, ანუ გამოცდაზე გამოცხადებულთა </a:t>
            </a:r>
            <a:r>
              <a:rPr lang="en-US" sz="1000" dirty="0"/>
              <a:t>87.51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მათ შორის მიიღო უმაღლესი შეფასება </a:t>
            </a:r>
            <a:r>
              <a:rPr lang="en-US" sz="1000" dirty="0"/>
              <a:t>279 </a:t>
            </a:r>
            <a:r>
              <a:rPr lang="ka-GE" sz="1000" dirty="0"/>
              <a:t>სტუდენტმა, ანუ დადებითი შეფასების მქონე სტუდენტთა </a:t>
            </a:r>
            <a:r>
              <a:rPr lang="en-US" sz="1000" dirty="0"/>
              <a:t>13.0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აპელაციაზე გაიგზავნა </a:t>
            </a:r>
            <a:r>
              <a:rPr lang="en-US" sz="1000" dirty="0"/>
              <a:t>122  </a:t>
            </a:r>
            <a:r>
              <a:rPr lang="ka-GE" sz="1000" dirty="0"/>
              <a:t>სტუდენტის ნაშრომი, ანუ გამოცდაზე გამოცხადებულთა </a:t>
            </a:r>
            <a:r>
              <a:rPr lang="en-US" sz="1000" dirty="0"/>
              <a:t>4.97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აპელაციის შედეგად გადასწორდა </a:t>
            </a:r>
            <a:r>
              <a:rPr lang="en-US" sz="1000" dirty="0"/>
              <a:t>82  </a:t>
            </a:r>
            <a:r>
              <a:rPr lang="ka-GE" sz="1000" dirty="0"/>
              <a:t>სტუდენტის ნაშრომი, ანუ აპელაციაზე გაგზავნილთა </a:t>
            </a:r>
            <a:r>
              <a:rPr lang="en-US" sz="1000" dirty="0"/>
              <a:t>67.21</a:t>
            </a:r>
            <a:r>
              <a:rPr lang="ka-GE" sz="1000" dirty="0"/>
              <a:t>%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1860170"/>
              </p:ext>
            </p:extLst>
          </p:nvPr>
        </p:nvGraphicFramePr>
        <p:xfrm>
          <a:off x="533400" y="685806"/>
          <a:ext cx="8077200" cy="5181590"/>
        </p:xfrm>
        <a:graphic>
          <a:graphicData uri="http://schemas.openxmlformats.org/drawingml/2006/table">
            <a:tbl>
              <a:tblPr/>
              <a:tblGrid>
                <a:gridCol w="94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9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8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5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ტურიზმის</a:t>
                      </a:r>
                      <a:r>
                        <a:rPr lang="ka-GE" sz="1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საერთაშორისო სკოლის შეფასებათა განაწილება</a:t>
                      </a:r>
                      <a:endParaRPr lang="ka-G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76.02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14.79%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12.48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3.92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87.51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4.97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აპელაციის შედეგად გადასწორდა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67.21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2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logp1.jpg">
            <a:extLst>
              <a:ext uri="{FF2B5EF4-FFF2-40B4-BE49-F238E27FC236}">
                <a16:creationId xmlns="" xmlns:a16="http://schemas.microsoft.com/office/drawing/2014/main" id="{A1EA58A2-821D-4041-A469-6ADE457A9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4003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743200" y="533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b="1" dirty="0"/>
              <a:t> </a:t>
            </a:r>
            <a:r>
              <a:rPr lang="ka-GE" sz="1000" b="1" dirty="0"/>
              <a:t>მედიცინის ფაკულტეტი</a:t>
            </a:r>
          </a:p>
          <a:p>
            <a:pPr algn="ctr"/>
            <a:r>
              <a:rPr lang="ka-GE" sz="1000" b="1" dirty="0"/>
              <a:t> საგამოცდო ცენტრის მიერ ჩატარებული გამოცდები</a:t>
            </a:r>
            <a:endParaRPr lang="en-US" sz="1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22259861"/>
              </p:ext>
            </p:extLst>
          </p:nvPr>
        </p:nvGraphicFramePr>
        <p:xfrm>
          <a:off x="1524000" y="1077334"/>
          <a:ext cx="7086600" cy="280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FEAE2DE-E4A9-469D-9804-D319E211635B}"/>
              </a:ext>
            </a:extLst>
          </p:cNvPr>
          <p:cNvSpPr/>
          <p:nvPr/>
        </p:nvSpPr>
        <p:spPr>
          <a:xfrm>
            <a:off x="1726406" y="3929567"/>
            <a:ext cx="7315200" cy="2286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დარეგისტრირებული იყო</a:t>
            </a:r>
            <a:r>
              <a:rPr lang="en-US" sz="1050" dirty="0"/>
              <a:t> 6671 </a:t>
            </a:r>
            <a:r>
              <a:rPr lang="ka-GE" sz="1050" dirty="0"/>
              <a:t>სტუდენტი</a:t>
            </a:r>
            <a:r>
              <a:rPr lang="en-US" sz="1050" dirty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გამოცდაზე გამოცხადდა</a:t>
            </a:r>
            <a:r>
              <a:rPr lang="en-US" sz="1050" dirty="0"/>
              <a:t>  5565 </a:t>
            </a:r>
            <a:r>
              <a:rPr lang="ka-GE" sz="1050" dirty="0"/>
              <a:t>სტუდენტი, ანუ დარეგისტრირებულთა </a:t>
            </a:r>
            <a:r>
              <a:rPr lang="en-US" sz="1050" dirty="0"/>
              <a:t>83.42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არ გამოცხადდა </a:t>
            </a:r>
            <a:r>
              <a:rPr lang="en-US" sz="1050" dirty="0"/>
              <a:t>1081  </a:t>
            </a:r>
            <a:r>
              <a:rPr lang="ka-GE" sz="1050" dirty="0"/>
              <a:t>სტუდენტი, ანუ დარეგისტრირებულთა </a:t>
            </a:r>
            <a:r>
              <a:rPr lang="en-US" sz="1050" dirty="0"/>
              <a:t>16.20%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არ ჰქონდა გამოცდზე გასვლის უფლება </a:t>
            </a:r>
            <a:r>
              <a:rPr lang="en-US" sz="1050" dirty="0"/>
              <a:t>22  </a:t>
            </a:r>
            <a:r>
              <a:rPr lang="ka-GE" sz="1050" dirty="0"/>
              <a:t>სტუდენტს, ანუ დარეგისტრირებულთა </a:t>
            </a:r>
            <a:r>
              <a:rPr lang="en-US" sz="1050" dirty="0"/>
              <a:t>0.32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ჩაიჭრა </a:t>
            </a:r>
            <a:r>
              <a:rPr lang="en-US" sz="1050" dirty="0"/>
              <a:t>983 </a:t>
            </a:r>
            <a:r>
              <a:rPr lang="ka-GE" sz="1050" dirty="0"/>
              <a:t>სტუდენტი, ანუ გამოცდაზე გამოცხადებულთა </a:t>
            </a:r>
            <a:r>
              <a:rPr lang="en-US" sz="1050" dirty="0"/>
              <a:t>17.66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მათ შორის მიღო შეფასება ,,0“ </a:t>
            </a:r>
            <a:r>
              <a:rPr lang="en-US" sz="1050" dirty="0"/>
              <a:t>284 </a:t>
            </a:r>
            <a:r>
              <a:rPr lang="ka-GE" sz="1050" dirty="0"/>
              <a:t>სტუდენტმა ანუ ჩაჭრილთა </a:t>
            </a:r>
            <a:r>
              <a:rPr lang="en-US" sz="1050" dirty="0"/>
              <a:t>28.89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მიიღო დადებითი შეფასება</a:t>
            </a:r>
            <a:r>
              <a:rPr lang="en-US" sz="1050" dirty="0"/>
              <a:t>  4571  </a:t>
            </a:r>
            <a:r>
              <a:rPr lang="ka-GE" sz="1050" dirty="0"/>
              <a:t>სტუდენტმა, ანუ გამოცდაზე გამოცხადებულთა </a:t>
            </a:r>
            <a:r>
              <a:rPr lang="en-US" sz="1050" dirty="0"/>
              <a:t>82.13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მათ შორის მიიღო უმაღლესი შეფასება </a:t>
            </a:r>
            <a:r>
              <a:rPr lang="en-US" sz="1050" dirty="0"/>
              <a:t>1026 </a:t>
            </a:r>
            <a:r>
              <a:rPr lang="ka-GE" sz="1050" dirty="0"/>
              <a:t>სტუდენტმა, ანუ დადებითი შეფასების მქონე სტუდენტთა </a:t>
            </a:r>
            <a:r>
              <a:rPr lang="en-US" sz="1050" dirty="0"/>
              <a:t>22.44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აპელაციაზე გაიგზავნა </a:t>
            </a:r>
            <a:r>
              <a:rPr lang="en-US" sz="1050" dirty="0"/>
              <a:t>179  </a:t>
            </a:r>
            <a:r>
              <a:rPr lang="ka-GE" sz="1050" dirty="0"/>
              <a:t>სტუდენტის ნაშრომი, ანუ გამოცდაზე გამოცხადებულთა </a:t>
            </a:r>
            <a:r>
              <a:rPr lang="en-US" sz="1050" dirty="0"/>
              <a:t>3.21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აპელაციის შედეგად გადასწორდა </a:t>
            </a:r>
            <a:r>
              <a:rPr lang="en-US" sz="1050" dirty="0"/>
              <a:t>97  </a:t>
            </a:r>
            <a:r>
              <a:rPr lang="ka-GE" sz="1050" dirty="0"/>
              <a:t>სტუდენტის ნაშრომი, ანუ აპელაციაზე გაგზავნილთა </a:t>
            </a:r>
            <a:r>
              <a:rPr lang="en-US" sz="1050" dirty="0"/>
              <a:t>54.18</a:t>
            </a:r>
            <a:r>
              <a:rPr lang="ka-GE" sz="1050" dirty="0"/>
              <a:t>%</a:t>
            </a:r>
            <a:endParaRPr lang="en-US"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4801528"/>
              </p:ext>
            </p:extLst>
          </p:nvPr>
        </p:nvGraphicFramePr>
        <p:xfrm>
          <a:off x="533400" y="685806"/>
          <a:ext cx="8077200" cy="5181590"/>
        </p:xfrm>
        <a:graphic>
          <a:graphicData uri="http://schemas.openxmlformats.org/drawingml/2006/table">
            <a:tbl>
              <a:tblPr/>
              <a:tblGrid>
                <a:gridCol w="94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9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8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586">
                <a:tc gridSpan="4">
                  <a:txBody>
                    <a:bodyPr/>
                    <a:lstStyle/>
                    <a:p>
                      <a:pPr algn="ctr"/>
                      <a:r>
                        <a:rPr lang="ka-GE" sz="1000" b="1" dirty="0"/>
                        <a:t> მედიცინის ფაკულტეტი</a:t>
                      </a:r>
                    </a:p>
                    <a:p>
                      <a:pPr algn="ctr"/>
                      <a:r>
                        <a:rPr lang="ka-GE" sz="1000" b="1" dirty="0"/>
                        <a:t> საგამოცდო ცენტრის მიერ ჩატარებული გამოცდები</a:t>
                      </a:r>
                      <a:endParaRPr lang="ka-G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83.42%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16.20%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17.66%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28.89%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82.13%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22.44%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აპელაციის შედეგად გადასწორდა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54.18%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2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6858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62484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609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/>
              <a:t>საუნივერსიტეტო შეფასებათა განაწილება</a:t>
            </a:r>
          </a:p>
          <a:p>
            <a:pPr algn="ctr"/>
            <a:r>
              <a:rPr lang="ka-GE" sz="1000" b="1" dirty="0"/>
              <a:t>(თსუ საგამოცდო ცენტრის მიერ ორგანიზებული გამოცდები)</a:t>
            </a:r>
            <a:endParaRPr lang="en-US" sz="1000" b="1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5360A0EE-BDBC-4481-A8F5-3D7153A496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23017603"/>
              </p:ext>
            </p:extLst>
          </p:nvPr>
        </p:nvGraphicFramePr>
        <p:xfrm>
          <a:off x="685800" y="1062236"/>
          <a:ext cx="8153400" cy="312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AAE5F6-F98F-40E8-B2C2-55630E061AF4}"/>
              </a:ext>
            </a:extLst>
          </p:cNvPr>
          <p:cNvSpPr/>
          <p:nvPr/>
        </p:nvSpPr>
        <p:spPr>
          <a:xfrm>
            <a:off x="1295400" y="4038600"/>
            <a:ext cx="7543800" cy="2209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a-GE" sz="1050" dirty="0"/>
              <a:t>დარეგისტრირებული იყო </a:t>
            </a:r>
            <a:r>
              <a:rPr lang="en-US" sz="1050" dirty="0"/>
              <a:t>76866 </a:t>
            </a:r>
            <a:r>
              <a:rPr lang="ka-GE" sz="1050" dirty="0"/>
              <a:t>სტუდენტი</a:t>
            </a:r>
            <a:r>
              <a:rPr lang="en-US" sz="1050" dirty="0"/>
              <a:t>.</a:t>
            </a:r>
          </a:p>
          <a:p>
            <a:pPr lvl="0"/>
            <a:r>
              <a:rPr lang="ka-GE" sz="1050" dirty="0"/>
              <a:t>გამოცდაზე გამოცხადდა</a:t>
            </a:r>
            <a:r>
              <a:rPr lang="en-US" sz="1050" dirty="0"/>
              <a:t>  60360 </a:t>
            </a:r>
            <a:r>
              <a:rPr lang="ka-GE" sz="1050" dirty="0"/>
              <a:t>სტუდენტი, ანუ დარეგისტრირებულთა </a:t>
            </a:r>
            <a:r>
              <a:rPr lang="en-US" sz="1050" dirty="0"/>
              <a:t>78,52</a:t>
            </a:r>
            <a:r>
              <a:rPr lang="ka-GE" sz="1050" dirty="0"/>
              <a:t>%</a:t>
            </a:r>
            <a:endParaRPr lang="en-US" sz="1050" dirty="0"/>
          </a:p>
          <a:p>
            <a:pPr lvl="0"/>
            <a:r>
              <a:rPr lang="ka-GE" sz="1050" dirty="0"/>
              <a:t>არ გამოცხადდა </a:t>
            </a:r>
            <a:r>
              <a:rPr lang="en-US" sz="1050" dirty="0"/>
              <a:t>16506  </a:t>
            </a:r>
            <a:r>
              <a:rPr lang="ka-GE" sz="1050" dirty="0"/>
              <a:t>სტუდენტი, ანუ დარეგისტრირებულთა </a:t>
            </a:r>
            <a:r>
              <a:rPr lang="en-US" sz="1050" dirty="0"/>
              <a:t>21,47%</a:t>
            </a:r>
          </a:p>
          <a:p>
            <a:pPr lvl="0"/>
            <a:r>
              <a:rPr lang="ka-GE" sz="1050" dirty="0"/>
              <a:t>არ ჰქონდა გამოცდზე გასვლის უფლება </a:t>
            </a:r>
            <a:r>
              <a:rPr lang="en-US" sz="1050" dirty="0"/>
              <a:t>5434  </a:t>
            </a:r>
            <a:r>
              <a:rPr lang="ka-GE" sz="1050" dirty="0"/>
              <a:t>სტუდენტს, ანუ დარეგისტრირებულთა</a:t>
            </a:r>
            <a:r>
              <a:rPr lang="en-US" sz="1050" dirty="0"/>
              <a:t> 7,06</a:t>
            </a:r>
            <a:r>
              <a:rPr lang="ka-GE" sz="1050" dirty="0"/>
              <a:t>%</a:t>
            </a:r>
            <a:endParaRPr lang="en-US" sz="1050" dirty="0"/>
          </a:p>
          <a:p>
            <a:pPr lvl="0"/>
            <a:r>
              <a:rPr lang="ka-GE" sz="1050" dirty="0"/>
              <a:t>ჩაიჭრა</a:t>
            </a:r>
            <a:r>
              <a:rPr lang="en-US" sz="1050" dirty="0"/>
              <a:t> 10727 </a:t>
            </a:r>
            <a:r>
              <a:rPr lang="ka-GE" sz="1050" dirty="0"/>
              <a:t>სტუდენტი, ანუ გამოცდაზე გამოცხადებულთა</a:t>
            </a:r>
            <a:r>
              <a:rPr lang="en-US" sz="1050" dirty="0"/>
              <a:t> 17,77</a:t>
            </a:r>
            <a:r>
              <a:rPr lang="ka-GE" sz="1050" dirty="0"/>
              <a:t>%</a:t>
            </a:r>
            <a:endParaRPr lang="en-US" sz="1050" dirty="0"/>
          </a:p>
          <a:p>
            <a:pPr lvl="0"/>
            <a:r>
              <a:rPr lang="ka-GE" sz="1050" dirty="0"/>
              <a:t>მათ შორის მიღო შეფასება ,,0“ </a:t>
            </a:r>
            <a:r>
              <a:rPr lang="en-US" sz="1050" dirty="0"/>
              <a:t>2223 </a:t>
            </a:r>
            <a:r>
              <a:rPr lang="ka-GE" sz="1050" dirty="0"/>
              <a:t>სტუდენტმა ანუ ჩაჭრილთა </a:t>
            </a:r>
            <a:r>
              <a:rPr lang="en-US" sz="1050" dirty="0"/>
              <a:t>20,72</a:t>
            </a:r>
            <a:r>
              <a:rPr lang="ka-GE" sz="1050" dirty="0"/>
              <a:t>%</a:t>
            </a:r>
            <a:endParaRPr lang="en-US" sz="1050" dirty="0"/>
          </a:p>
          <a:p>
            <a:pPr lvl="0"/>
            <a:r>
              <a:rPr lang="ka-GE" sz="1050" dirty="0"/>
              <a:t>მიიღო დადებითი შეფასება</a:t>
            </a:r>
            <a:r>
              <a:rPr lang="en-US" sz="1050" dirty="0"/>
              <a:t>  49630  </a:t>
            </a:r>
            <a:r>
              <a:rPr lang="ka-GE" sz="1050" dirty="0"/>
              <a:t>სტუდენტმა, ანუ გამოცდაზე გამოცხადებულთა</a:t>
            </a:r>
            <a:r>
              <a:rPr lang="en-US" sz="1050" dirty="0"/>
              <a:t> 82,22 </a:t>
            </a:r>
            <a:r>
              <a:rPr lang="ka-GE" sz="1050" dirty="0"/>
              <a:t>%</a:t>
            </a:r>
            <a:endParaRPr lang="en-US" sz="1050" dirty="0"/>
          </a:p>
          <a:p>
            <a:pPr lvl="0"/>
            <a:r>
              <a:rPr lang="ka-GE" sz="1050" dirty="0"/>
              <a:t>მათ შორის მიიღო უმაღლესი შეფასება</a:t>
            </a:r>
            <a:r>
              <a:rPr lang="en-US" sz="1050" dirty="0"/>
              <a:t> 7797 </a:t>
            </a:r>
            <a:r>
              <a:rPr lang="ka-GE" sz="1050" dirty="0"/>
              <a:t>სტუდენტმა, ანუ დადებითი შეფასების მქონე სტუდენტთა</a:t>
            </a:r>
            <a:r>
              <a:rPr lang="en-US" sz="1050" dirty="0"/>
              <a:t> 15,71</a:t>
            </a:r>
            <a:r>
              <a:rPr lang="ka-GE" sz="1050" dirty="0"/>
              <a:t>%</a:t>
            </a:r>
            <a:endParaRPr lang="en-US" sz="1050" dirty="0"/>
          </a:p>
          <a:p>
            <a:pPr lvl="0"/>
            <a:r>
              <a:rPr lang="ka-GE" sz="1050" dirty="0"/>
              <a:t>აპელაციაზე გაიგზავნა</a:t>
            </a:r>
            <a:r>
              <a:rPr lang="en-US" sz="1050" dirty="0"/>
              <a:t> 4315  </a:t>
            </a:r>
            <a:r>
              <a:rPr lang="ka-GE" sz="1050" dirty="0"/>
              <a:t>სტუდენტის ნაშრომი, ანუ გამოცდაზე გამოცხადებულთა</a:t>
            </a:r>
            <a:r>
              <a:rPr lang="en-US" sz="1050" dirty="0"/>
              <a:t> 7,14</a:t>
            </a:r>
            <a:r>
              <a:rPr lang="ka-GE" sz="1050" dirty="0"/>
              <a:t>%</a:t>
            </a:r>
            <a:endParaRPr lang="en-US" sz="1050" dirty="0"/>
          </a:p>
          <a:p>
            <a:pPr lvl="0"/>
            <a:r>
              <a:rPr lang="ka-GE" sz="1050" dirty="0"/>
              <a:t>აპელაციის შედეგად გადასწორდა</a:t>
            </a:r>
            <a:r>
              <a:rPr lang="en-US" sz="1050" dirty="0"/>
              <a:t> 2188  </a:t>
            </a:r>
            <a:r>
              <a:rPr lang="ka-GE" sz="1050" dirty="0"/>
              <a:t>სტუდენტის ნაშრომი, ანუ აპელაციაზე გაგზავნილთა </a:t>
            </a:r>
            <a:r>
              <a:rPr lang="en-US" sz="1050" dirty="0"/>
              <a:t>50,70</a:t>
            </a:r>
            <a:r>
              <a:rPr lang="ka-GE" sz="1050" dirty="0"/>
              <a:t>%</a:t>
            </a:r>
            <a:endParaRPr lang="en-US" sz="10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8406607"/>
              </p:ext>
            </p:extLst>
          </p:nvPr>
        </p:nvGraphicFramePr>
        <p:xfrm>
          <a:off x="533400" y="914398"/>
          <a:ext cx="8000999" cy="4495804"/>
        </p:xfrm>
        <a:graphic>
          <a:graphicData uri="http://schemas.openxmlformats.org/drawingml/2006/table">
            <a:tbl>
              <a:tblPr/>
              <a:tblGrid>
                <a:gridCol w="1283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9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19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05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საუნივერსიტეტო გამოცდები</a:t>
                      </a:r>
                      <a:b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74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საუნივერსიტეტო გამოცდები</a:t>
                      </a:r>
                      <a:b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(საგამოცდო ცენტრის  და ფაკულტეტის მიერ ორგანიზებული გამოცდები)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76866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60360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78.52%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გამოცხადდა/არ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latin typeface="Calibri" pitchFamily="34" charset="0"/>
                          <a:cs typeface="Calibri" pitchFamily="34" charset="0"/>
                        </a:rPr>
                        <a:t>21940</a:t>
                      </a:r>
                      <a:endParaRPr lang="en-US" sz="10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28.54%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10727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17.77%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cs typeface="Calibri" pitchFamily="34" charset="0"/>
                        </a:rPr>
                        <a:t>2223</a:t>
                      </a:r>
                      <a:endParaRPr lang="en-US" sz="10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20.72%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49630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82.22%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7797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15.71%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516080" y="952464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7035724"/>
              </p:ext>
            </p:extLst>
          </p:nvPr>
        </p:nvGraphicFramePr>
        <p:xfrm>
          <a:off x="1780924" y="961007"/>
          <a:ext cx="6388963" cy="292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994B2E2-0B15-4D30-B50B-7E12BEAE361F}"/>
              </a:ext>
            </a:extLst>
          </p:cNvPr>
          <p:cNvSpPr/>
          <p:nvPr/>
        </p:nvSpPr>
        <p:spPr>
          <a:xfrm>
            <a:off x="2775540" y="590827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000" b="1" dirty="0"/>
              <a:t>ეკონომიკისა და ბიზნესის ფაკულტეტი </a:t>
            </a:r>
          </a:p>
          <a:p>
            <a:pPr algn="ctr"/>
            <a:r>
              <a:rPr lang="ka-GE" sz="1000" b="1" dirty="0"/>
              <a:t>შეფასებათა განაწილება (საგამოცდო ცენტრის მიერ ორგანიზებული გამოცდები)</a:t>
            </a:r>
            <a:endParaRPr lang="en-US" sz="1000" b="1" dirty="0"/>
          </a:p>
          <a:p>
            <a:pPr algn="ctr" fontAlgn="ctr"/>
            <a:endParaRPr lang="ka-GE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F88E08-06B4-49CE-8579-208EEAAC1805}"/>
              </a:ext>
            </a:extLst>
          </p:cNvPr>
          <p:cNvSpPr/>
          <p:nvPr/>
        </p:nvSpPr>
        <p:spPr>
          <a:xfrm>
            <a:off x="1676400" y="4110361"/>
            <a:ext cx="7162800" cy="2209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/>
              <a:t>დარეგისტრირებული იყო </a:t>
            </a:r>
            <a:r>
              <a:rPr lang="en-US" sz="1000"/>
              <a:t>14968 </a:t>
            </a:r>
            <a:r>
              <a:rPr lang="ka-GE" sz="1000"/>
              <a:t>სტუდენტი</a:t>
            </a:r>
            <a:r>
              <a:rPr lang="en-US" sz="100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/>
              <a:t>გამოცდაზე გამოცხადდა</a:t>
            </a:r>
            <a:r>
              <a:rPr lang="en-US" sz="1000"/>
              <a:t>  11685 </a:t>
            </a:r>
            <a:r>
              <a:rPr lang="ka-GE" sz="1000"/>
              <a:t>სტუდენტი, ანუ დარეგისტრირებულთა </a:t>
            </a:r>
            <a:r>
              <a:rPr lang="en-US" sz="1000"/>
              <a:t>78.06</a:t>
            </a:r>
            <a:r>
              <a:rPr lang="ka-GE" sz="1000"/>
              <a:t>%</a:t>
            </a:r>
            <a:endParaRPr lang="en-US" sz="10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/>
              <a:t>არ გამოცხადდა </a:t>
            </a:r>
            <a:r>
              <a:rPr lang="en-US" sz="1000"/>
              <a:t>2077  </a:t>
            </a:r>
            <a:r>
              <a:rPr lang="ka-GE" sz="1000"/>
              <a:t>სტუდენტი, ანუ დარეგისტრირებულთა </a:t>
            </a:r>
            <a:r>
              <a:rPr lang="en-US" sz="1000"/>
              <a:t>13.87%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/>
              <a:t>არ ჰქონდა გამოცდზე გასვლის უფლება </a:t>
            </a:r>
            <a:r>
              <a:rPr lang="en-US" sz="1000"/>
              <a:t>1204  </a:t>
            </a:r>
            <a:r>
              <a:rPr lang="ka-GE" sz="1000"/>
              <a:t>სტუდენტს, ანუ დარეგისტრირებულთა </a:t>
            </a:r>
            <a:r>
              <a:rPr lang="en-US" sz="1000"/>
              <a:t>8.04</a:t>
            </a:r>
            <a:r>
              <a:rPr lang="ka-GE" sz="1000"/>
              <a:t>%</a:t>
            </a:r>
            <a:endParaRPr lang="en-US" sz="10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/>
              <a:t>ჩაიჭრა </a:t>
            </a:r>
            <a:r>
              <a:rPr lang="en-US" sz="1000"/>
              <a:t>2372 </a:t>
            </a:r>
            <a:r>
              <a:rPr lang="ka-GE" sz="1000"/>
              <a:t>სტუდენტი, ანუ გამოცდაზე გამოცხადებულთა </a:t>
            </a:r>
            <a:r>
              <a:rPr lang="en-US" sz="1000"/>
              <a:t>20.29</a:t>
            </a:r>
            <a:r>
              <a:rPr lang="ka-GE" sz="1000"/>
              <a:t>%</a:t>
            </a:r>
            <a:endParaRPr lang="en-US" sz="10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/>
              <a:t>მათ შორის მიღო შეფასება ,,0“ </a:t>
            </a:r>
            <a:r>
              <a:rPr lang="en-US" sz="1000"/>
              <a:t>375 </a:t>
            </a:r>
            <a:r>
              <a:rPr lang="ka-GE" sz="1000"/>
              <a:t>სტუდენტმა ანუ ჩაჭრილთა </a:t>
            </a:r>
            <a:r>
              <a:rPr lang="en-US" sz="1000"/>
              <a:t>15.80</a:t>
            </a:r>
            <a:r>
              <a:rPr lang="ka-GE" sz="1000"/>
              <a:t>%</a:t>
            </a:r>
            <a:endParaRPr lang="en-US" sz="10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/>
              <a:t>მიიღო დადებითი შეფასება</a:t>
            </a:r>
            <a:r>
              <a:rPr lang="en-US" sz="1000"/>
              <a:t>  9304  </a:t>
            </a:r>
            <a:r>
              <a:rPr lang="ka-GE" sz="1000"/>
              <a:t>სტუდენტმა, ანუ გამოცდაზე გამოცხადებულთა </a:t>
            </a:r>
            <a:r>
              <a:rPr lang="en-US" sz="1000"/>
              <a:t>79.62</a:t>
            </a:r>
            <a:r>
              <a:rPr lang="ka-GE" sz="1000"/>
              <a:t>%</a:t>
            </a:r>
            <a:endParaRPr lang="en-US" sz="10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/>
              <a:t>მათ შორის მიიღო უმაღლესი შეფასება </a:t>
            </a:r>
            <a:r>
              <a:rPr lang="en-US" sz="1000"/>
              <a:t>1537 </a:t>
            </a:r>
            <a:r>
              <a:rPr lang="ka-GE" sz="1000"/>
              <a:t>სტუდენტმა, ანუ დადებითი შეფასების მქონე სტუდენტთა </a:t>
            </a:r>
            <a:r>
              <a:rPr lang="en-US" sz="1000"/>
              <a:t>16.51</a:t>
            </a:r>
            <a:r>
              <a:rPr lang="ka-GE" sz="1000"/>
              <a:t>%</a:t>
            </a:r>
            <a:endParaRPr lang="en-US" sz="10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/>
              <a:t>აპელაციაზე გაიგზავნა </a:t>
            </a:r>
            <a:r>
              <a:rPr lang="en-US" sz="1000"/>
              <a:t>851  </a:t>
            </a:r>
            <a:r>
              <a:rPr lang="ka-GE" sz="1000"/>
              <a:t>სტუდენტის ნაშრომი, ანუ გამოცდაზე გამოცხადებულთა </a:t>
            </a:r>
            <a:r>
              <a:rPr lang="en-US" sz="1000"/>
              <a:t>7.28</a:t>
            </a:r>
            <a:r>
              <a:rPr lang="ka-GE" sz="1000"/>
              <a:t>%</a:t>
            </a:r>
            <a:endParaRPr lang="en-US" sz="10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/>
              <a:t>აპელაციის შედეგად გადასწორდა </a:t>
            </a:r>
            <a:r>
              <a:rPr lang="en-US" sz="1000"/>
              <a:t>378  </a:t>
            </a:r>
            <a:r>
              <a:rPr lang="ka-GE" sz="1000"/>
              <a:t>სტუდენტის ნაშრომი, ანუ აპელაციაზე გაგზავნილთა </a:t>
            </a:r>
            <a:r>
              <a:rPr lang="en-US" sz="1000"/>
              <a:t>44.41</a:t>
            </a:r>
            <a:r>
              <a:rPr lang="ka-GE" sz="1000"/>
              <a:t>%</a:t>
            </a:r>
            <a:endParaRPr lang="en-US"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</a:t>
            </a:r>
            <a:r>
              <a:rPr lang="en-US" sz="1400" b="1" dirty="0"/>
              <a:t>5</a:t>
            </a:r>
            <a:r>
              <a:rPr lang="ka-GE" sz="1400" b="1" dirty="0"/>
              <a:t>-2016 სასწავლო წელი გაზაფხულის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77000" y="62484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1716114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/>
                      <a:r>
                        <a:rPr lang="ka-GE" sz="800" b="1" dirty="0"/>
                        <a:t>ეკონომიკისა და ბიზნესის ფაკულტეტი</a:t>
                      </a:r>
                      <a:r>
                        <a:rPr lang="ka-GE" sz="800" b="1" baseline="0" dirty="0"/>
                        <a:t> </a:t>
                      </a:r>
                    </a:p>
                    <a:p>
                      <a:pPr algn="ctr"/>
                      <a:r>
                        <a:rPr lang="ka-GE" sz="800" b="1" baseline="0" dirty="0"/>
                        <a:t>შეფასებათა განაწილება (საგამოცდო ცენტრის მიერ ორგანიზებული გამოცდები)</a:t>
                      </a:r>
                      <a:endParaRPr lang="en-US" sz="800" b="1" dirty="0"/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78.06%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13.87%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20.29%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79.62%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16.51%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44.41%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0" y="427691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492875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28316161"/>
              </p:ext>
            </p:extLst>
          </p:nvPr>
        </p:nvGraphicFramePr>
        <p:xfrm>
          <a:off x="1570608" y="1091817"/>
          <a:ext cx="6629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5D82F0-4D63-45C2-9E90-E6B1C8EF1BA9}"/>
              </a:ext>
            </a:extLst>
          </p:cNvPr>
          <p:cNvSpPr/>
          <p:nvPr/>
        </p:nvSpPr>
        <p:spPr>
          <a:xfrm rot="16200000">
            <a:off x="1176010" y="1938259"/>
            <a:ext cx="20675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/>
              <a:t>სტუდენტთა რაოდენობა</a:t>
            </a:r>
            <a:endParaRPr lang="en-US" sz="1100" dirty="0"/>
          </a:p>
        </p:txBody>
      </p:sp>
      <p:pic>
        <p:nvPicPr>
          <p:cNvPr id="11" name="chart">
            <a:extLst>
              <a:ext uri="{FF2B5EF4-FFF2-40B4-BE49-F238E27FC236}">
                <a16:creationId xmlns="" xmlns:a16="http://schemas.microsoft.com/office/drawing/2014/main" id="{4DC997AB-FB17-4F5C-B28F-EE686CA6D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699" y="636424"/>
            <a:ext cx="4038600" cy="334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E88998-E325-4011-9A69-CF3555AD0736}"/>
              </a:ext>
            </a:extLst>
          </p:cNvPr>
          <p:cNvSpPr/>
          <p:nvPr/>
        </p:nvSpPr>
        <p:spPr>
          <a:xfrm>
            <a:off x="1619805" y="4130021"/>
            <a:ext cx="7162800" cy="2209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დარეგისტრირებული იყო </a:t>
            </a:r>
            <a:r>
              <a:rPr lang="en-US" sz="1000" dirty="0"/>
              <a:t>11547 </a:t>
            </a:r>
            <a:r>
              <a:rPr lang="ka-GE" sz="1000" dirty="0"/>
              <a:t>სტუდენტი</a:t>
            </a:r>
            <a:r>
              <a:rPr lang="en-US" sz="1000" dirty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გამოცდაზე გამოცხადდა</a:t>
            </a:r>
            <a:r>
              <a:rPr lang="en-US" sz="1000" dirty="0"/>
              <a:t>  8563 </a:t>
            </a:r>
            <a:r>
              <a:rPr lang="ka-GE" sz="1000" dirty="0"/>
              <a:t>სტუდენტი, ანუ დარეგისტრირებულთა </a:t>
            </a:r>
            <a:r>
              <a:rPr lang="en-US" sz="1000" dirty="0"/>
              <a:t>74.15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არ გამოცხადდა </a:t>
            </a:r>
            <a:r>
              <a:rPr lang="en-US" sz="1000" dirty="0"/>
              <a:t>1829  </a:t>
            </a:r>
            <a:r>
              <a:rPr lang="ka-GE" sz="1000" dirty="0"/>
              <a:t>სტუდენტი, ანუ დარეგისტრირებულთა </a:t>
            </a:r>
            <a:r>
              <a:rPr lang="en-US" sz="1000" dirty="0"/>
              <a:t>15.83%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არ ჰქონდა გამოცდზე გასვლის უფლება </a:t>
            </a:r>
            <a:r>
              <a:rPr lang="en-US" sz="1000" dirty="0"/>
              <a:t>1152  </a:t>
            </a:r>
            <a:r>
              <a:rPr lang="ka-GE" sz="1000" dirty="0"/>
              <a:t>სტუდენტს, ანუ დარეგისტრირებულთა </a:t>
            </a:r>
            <a:r>
              <a:rPr lang="en-US" sz="1000" dirty="0"/>
              <a:t>9.97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ჩაიჭრა </a:t>
            </a:r>
            <a:r>
              <a:rPr lang="en-US" sz="1000" dirty="0"/>
              <a:t>2264 </a:t>
            </a:r>
            <a:r>
              <a:rPr lang="ka-GE" sz="1000" dirty="0"/>
              <a:t>სტუდენტი, ანუ გამოცდაზე გამოცხადებულთა </a:t>
            </a:r>
            <a:r>
              <a:rPr lang="en-US" sz="1000" dirty="0"/>
              <a:t>26.43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მათ შორის მიღო შეფასება ,,0“ </a:t>
            </a:r>
            <a:r>
              <a:rPr lang="en-US" sz="1000" dirty="0"/>
              <a:t>441 </a:t>
            </a:r>
            <a:r>
              <a:rPr lang="ka-GE" sz="1000" dirty="0"/>
              <a:t>სტუდენტმა ანუ ჩაჭრილთა </a:t>
            </a:r>
            <a:r>
              <a:rPr lang="en-US" sz="1000" dirty="0"/>
              <a:t>19.47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მიიღო დადებითი შეფასება</a:t>
            </a:r>
            <a:r>
              <a:rPr lang="en-US" sz="1000" dirty="0"/>
              <a:t>  6286  </a:t>
            </a:r>
            <a:r>
              <a:rPr lang="ka-GE" sz="1000" dirty="0"/>
              <a:t>სტუდენტმა, ანუ გამოცდაზე გამოცხადებულთა </a:t>
            </a:r>
            <a:r>
              <a:rPr lang="en-US" sz="1000" dirty="0"/>
              <a:t>73.40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მათ შორის მიიღო უმაღლესი შეფასება </a:t>
            </a:r>
            <a:r>
              <a:rPr lang="en-US" sz="1000" dirty="0"/>
              <a:t>854 </a:t>
            </a:r>
            <a:r>
              <a:rPr lang="ka-GE" sz="1000" dirty="0"/>
              <a:t>სტუდენტმა, ანუ დადებითი შეფასების მქონე სტუდენტთა </a:t>
            </a:r>
            <a:r>
              <a:rPr lang="en-US" sz="1000" dirty="0"/>
              <a:t>13.58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აპელაციაზე გაიგზავნა </a:t>
            </a:r>
            <a:r>
              <a:rPr lang="en-US" sz="1000" dirty="0"/>
              <a:t>824  </a:t>
            </a:r>
            <a:r>
              <a:rPr lang="ka-GE" sz="1000" dirty="0"/>
              <a:t>სტუდენტის ნაშრომი, ანუ გამოცდაზე გამოცხადებულთა </a:t>
            </a:r>
            <a:r>
              <a:rPr lang="en-US" sz="1000" dirty="0"/>
              <a:t>9.62</a:t>
            </a:r>
            <a:r>
              <a:rPr lang="ka-GE" sz="1000" dirty="0"/>
              <a:t>%</a:t>
            </a:r>
            <a:endParaRPr lang="en-US" sz="10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00" dirty="0"/>
              <a:t>აპელაციის შედეგად გადასწორდა </a:t>
            </a:r>
            <a:r>
              <a:rPr lang="en-US" sz="1000" dirty="0"/>
              <a:t>457  </a:t>
            </a:r>
            <a:r>
              <a:rPr lang="ka-GE" sz="1000" dirty="0"/>
              <a:t>სტუდენტის ნაშრომი, ანუ აპელაციაზე გაგზავნილთა </a:t>
            </a:r>
            <a:r>
              <a:rPr lang="en-US" sz="1000" dirty="0"/>
              <a:t>55.46</a:t>
            </a:r>
            <a:r>
              <a:rPr lang="ka-GE" sz="1000" dirty="0"/>
              <a:t>%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0328479"/>
              </p:ext>
            </p:extLst>
          </p:nvPr>
        </p:nvGraphicFramePr>
        <p:xfrm>
          <a:off x="533400" y="990602"/>
          <a:ext cx="7924801" cy="4876798"/>
        </p:xfrm>
        <a:graphic>
          <a:graphicData uri="http://schemas.openxmlformats.org/drawingml/2006/table">
            <a:tbl>
              <a:tblPr/>
              <a:tblGrid>
                <a:gridCol w="789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4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5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46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8381">
                <a:tc gridSpan="4">
                  <a:txBody>
                    <a:bodyPr/>
                    <a:lstStyle/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4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74.15%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9.97%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26.43%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19.47%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6286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73.40%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55.46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13.58%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77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ka-GE" sz="9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143000"/>
            <a:ext cx="4038600" cy="33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752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3920472"/>
              </p:ext>
            </p:extLst>
          </p:nvPr>
        </p:nvGraphicFramePr>
        <p:xfrm>
          <a:off x="1828800" y="685800"/>
          <a:ext cx="6248400" cy="311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E96790E-6B33-4696-96E3-B7410FF2AC8E}"/>
              </a:ext>
            </a:extLst>
          </p:cNvPr>
          <p:cNvSpPr/>
          <p:nvPr/>
        </p:nvSpPr>
        <p:spPr>
          <a:xfrm>
            <a:off x="1600200" y="4114800"/>
            <a:ext cx="7303681" cy="2209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დარეგისტრირებული იყო </a:t>
            </a:r>
            <a:r>
              <a:rPr lang="en-US" sz="1050" dirty="0"/>
              <a:t>15511 </a:t>
            </a:r>
            <a:r>
              <a:rPr lang="ka-GE" sz="1050" dirty="0"/>
              <a:t>სტუდენტი</a:t>
            </a:r>
            <a:r>
              <a:rPr lang="en-US" sz="1050" dirty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გამოცდაზე გამოცხადდა </a:t>
            </a:r>
            <a:r>
              <a:rPr lang="en-US" sz="1050" dirty="0"/>
              <a:t>12747 </a:t>
            </a:r>
            <a:r>
              <a:rPr lang="ka-GE" sz="1050" dirty="0"/>
              <a:t>სტუდენტი, ანუ დარეგისტრირებულთა </a:t>
            </a:r>
            <a:r>
              <a:rPr lang="en-US" sz="1050" dirty="0"/>
              <a:t>82.18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არ გამოცხადდა </a:t>
            </a:r>
            <a:r>
              <a:rPr lang="en-US" sz="1050" dirty="0"/>
              <a:t>1975  </a:t>
            </a:r>
            <a:r>
              <a:rPr lang="ka-GE" sz="1050" dirty="0"/>
              <a:t>სტუდენტი, ანუ დარეგისტრირებულთა </a:t>
            </a:r>
            <a:r>
              <a:rPr lang="en-US" sz="1050" dirty="0"/>
              <a:t>12.73%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არ ჰქონდა გამოცდზე გასვლის უფლება </a:t>
            </a:r>
            <a:r>
              <a:rPr lang="en-US" sz="1050" dirty="0"/>
              <a:t>786  </a:t>
            </a:r>
            <a:r>
              <a:rPr lang="ka-GE" sz="1050" dirty="0"/>
              <a:t>სტუდენტს, ანუ დარეგისტრირებულთა </a:t>
            </a:r>
            <a:r>
              <a:rPr lang="en-US" sz="1050" dirty="0"/>
              <a:t>5.06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ჩაიჭრა </a:t>
            </a:r>
            <a:r>
              <a:rPr lang="en-US" sz="1050" dirty="0"/>
              <a:t>1367 </a:t>
            </a:r>
            <a:r>
              <a:rPr lang="ka-GE" sz="1050" dirty="0"/>
              <a:t>სტუდენტი, ანუ გამოცდაზე გამოცხადებულთა </a:t>
            </a:r>
            <a:r>
              <a:rPr lang="en-US" sz="1050" dirty="0"/>
              <a:t>10.72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მათ შორის მიღო შეფასება ,,0“ </a:t>
            </a:r>
            <a:r>
              <a:rPr lang="en-US" sz="1050" dirty="0"/>
              <a:t>444 </a:t>
            </a:r>
            <a:r>
              <a:rPr lang="ka-GE" sz="1050" dirty="0"/>
              <a:t>სტუდენტმა ანუ ჩაჭრილთა </a:t>
            </a:r>
            <a:r>
              <a:rPr lang="en-US" sz="1050" dirty="0"/>
              <a:t>32.47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მიიღო დადებითი შეფასება</a:t>
            </a:r>
            <a:r>
              <a:rPr lang="en-US" sz="1050" dirty="0"/>
              <a:t>  11365  </a:t>
            </a:r>
            <a:r>
              <a:rPr lang="ka-GE" sz="1050" dirty="0"/>
              <a:t>სტუდენტმა, ანუ გამოცდაზე გამოცხადებულთა </a:t>
            </a:r>
            <a:r>
              <a:rPr lang="en-US" sz="1050" dirty="0"/>
              <a:t>89.15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მათ შორის მიიღო უმაღლესი შეფასება </a:t>
            </a:r>
            <a:r>
              <a:rPr lang="en-US" sz="1050" dirty="0"/>
              <a:t>1326 </a:t>
            </a:r>
            <a:r>
              <a:rPr lang="ka-GE" sz="1050" dirty="0"/>
              <a:t>სტუდენტმა, ანუ დადებითი შეფასების მქონე სტუდენტთა </a:t>
            </a:r>
            <a:r>
              <a:rPr lang="en-US" sz="1050" dirty="0"/>
              <a:t>11.66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აპელაციაზე გაიგზავნა </a:t>
            </a:r>
            <a:r>
              <a:rPr lang="en-US" sz="1050" dirty="0"/>
              <a:t>1737  </a:t>
            </a:r>
            <a:r>
              <a:rPr lang="ka-GE" sz="1050" dirty="0"/>
              <a:t>სტუდენტის ნაშრომი, ანუ გამოცდაზე გამოცხადებულთა </a:t>
            </a:r>
            <a:r>
              <a:rPr lang="en-US" sz="1050" dirty="0"/>
              <a:t>13.62</a:t>
            </a:r>
            <a:r>
              <a:rPr lang="ka-GE" sz="1050" dirty="0"/>
              <a:t>%</a:t>
            </a:r>
            <a:endParaRPr lang="en-US" sz="105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050" dirty="0"/>
              <a:t>აპელაციის შედეგად გადასწორდა </a:t>
            </a:r>
            <a:r>
              <a:rPr lang="en-US" sz="1050" dirty="0"/>
              <a:t>924  </a:t>
            </a:r>
            <a:r>
              <a:rPr lang="ka-GE" sz="1050" dirty="0"/>
              <a:t>სტუდენტის ნაშრომი, ანუ აპელაციაზე გაგზავნილთა </a:t>
            </a:r>
            <a:r>
              <a:rPr lang="en-US" sz="1050" dirty="0"/>
              <a:t>53.19</a:t>
            </a:r>
            <a:r>
              <a:rPr lang="ka-GE" sz="1050" dirty="0"/>
              <a:t>%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3575337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ka-GE" sz="1000" b="1" dirty="0">
                          <a:latin typeface="+mn-lt"/>
                          <a:ea typeface="+mn-ea"/>
                          <a:cs typeface="+mn-cs"/>
                        </a:rPr>
                        <a:t>იურიდიული</a:t>
                      </a:r>
                      <a:r>
                        <a:rPr lang="ka-GE" sz="1000" b="1" baseline="0" dirty="0">
                          <a:latin typeface="+mn-lt"/>
                          <a:ea typeface="+mn-ea"/>
                          <a:cs typeface="+mn-cs"/>
                        </a:rPr>
                        <a:t> ფაკულტეტი</a:t>
                      </a:r>
                      <a:endParaRPr lang="ka-GE" sz="1000" b="0" baseline="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a-GE" sz="1000" b="1" baseline="0" dirty="0">
                          <a:latin typeface="+mn-lt"/>
                          <a:ea typeface="+mn-ea"/>
                          <a:cs typeface="+mn-cs"/>
                        </a:rPr>
                        <a:t>საგამოცდო ცენტრის მიერ  ჩატარებული გამოცდები</a:t>
                      </a:r>
                      <a:endParaRPr lang="en-US" sz="10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12747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82.18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12.73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5.06%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10.72%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32.47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11365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89.15%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11.66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1737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13.62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53.19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9AE630D-27D3-4B75-AD05-D5A8298AF396}"/>
              </a:ext>
            </a:extLst>
          </p:cNvPr>
          <p:cNvSpPr/>
          <p:nvPr/>
        </p:nvSpPr>
        <p:spPr>
          <a:xfrm>
            <a:off x="1295400" y="4055358"/>
            <a:ext cx="7696200" cy="219304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/>
              <a:t>2015-2016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92324025"/>
              </p:ext>
            </p:extLst>
          </p:nvPr>
        </p:nvGraphicFramePr>
        <p:xfrm>
          <a:off x="1981200" y="751820"/>
          <a:ext cx="6475006" cy="297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292C5F-D6EA-4E6B-8BF7-C1BC5618CC3B}"/>
              </a:ext>
            </a:extLst>
          </p:cNvPr>
          <p:cNvSpPr txBox="1"/>
          <p:nvPr/>
        </p:nvSpPr>
        <p:spPr>
          <a:xfrm>
            <a:off x="1676400" y="4339362"/>
            <a:ext cx="792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დარეგისტრირებული იყო </a:t>
            </a:r>
            <a:r>
              <a:rPr lang="en-US" sz="1100" dirty="0"/>
              <a:t>4400 </a:t>
            </a:r>
            <a:r>
              <a:rPr lang="ka-GE" sz="1100" dirty="0"/>
              <a:t>სტუდენტი</a:t>
            </a:r>
            <a:r>
              <a:rPr lang="en-US" sz="1100" dirty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გამოცდაზე გამოცხადდა</a:t>
            </a:r>
            <a:r>
              <a:rPr lang="en-US" sz="1100" dirty="0"/>
              <a:t>  3478 </a:t>
            </a:r>
            <a:r>
              <a:rPr lang="ka-GE" sz="1100" dirty="0"/>
              <a:t>სტუდენტი, ანუ დარეგისტრირებულთა </a:t>
            </a:r>
            <a:r>
              <a:rPr lang="en-US" sz="1100" dirty="0"/>
              <a:t>79.04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არ გამოცხადდა </a:t>
            </a:r>
            <a:r>
              <a:rPr lang="en-US" sz="1100" dirty="0"/>
              <a:t>660  </a:t>
            </a:r>
            <a:r>
              <a:rPr lang="ka-GE" sz="1100" dirty="0"/>
              <a:t>სტუდენტი, ანუ დარეგისტრირებულთა </a:t>
            </a:r>
            <a:r>
              <a:rPr lang="en-US" sz="1100" dirty="0"/>
              <a:t>15%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არ ჰქონდა გამოცდზე გასვლის უფლება </a:t>
            </a:r>
            <a:r>
              <a:rPr lang="en-US" sz="1100" dirty="0"/>
              <a:t>257  </a:t>
            </a:r>
            <a:r>
              <a:rPr lang="ka-GE" sz="1100" dirty="0"/>
              <a:t>სტუდენტს, ანუ დარეგისტრირებულთა </a:t>
            </a:r>
            <a:r>
              <a:rPr lang="en-US" sz="1100" dirty="0"/>
              <a:t>5.84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ჩაიჭრა </a:t>
            </a:r>
            <a:r>
              <a:rPr lang="en-US" sz="1100" dirty="0"/>
              <a:t>404 </a:t>
            </a:r>
            <a:r>
              <a:rPr lang="ka-GE" sz="1100" dirty="0"/>
              <a:t>სტუდენტი, ანუ გამოცდაზე გამოცხადებულთა </a:t>
            </a:r>
            <a:r>
              <a:rPr lang="en-US" sz="1100" dirty="0"/>
              <a:t>11.61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მათ შორის მიღო შეფასება ,,0“ </a:t>
            </a:r>
            <a:r>
              <a:rPr lang="en-US" sz="1100" dirty="0"/>
              <a:t>127 </a:t>
            </a:r>
            <a:r>
              <a:rPr lang="ka-GE" sz="1100" dirty="0"/>
              <a:t>სტუდენტმა ანუ ჩაჭრილთა </a:t>
            </a:r>
            <a:r>
              <a:rPr lang="en-US" sz="1100" dirty="0"/>
              <a:t>31.43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მიიღო დადებითი შეფასება</a:t>
            </a:r>
            <a:r>
              <a:rPr lang="en-US" sz="1100" dirty="0"/>
              <a:t>  3071  </a:t>
            </a:r>
            <a:r>
              <a:rPr lang="ka-GE" sz="1100" dirty="0"/>
              <a:t>სტუდენტმა, ანუ გამოცდაზე გამოცხადებულთა </a:t>
            </a:r>
            <a:r>
              <a:rPr lang="en-US" sz="1100" dirty="0"/>
              <a:t>88.29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მათ შორის მიიღო უმაღლესი შეფასება </a:t>
            </a:r>
            <a:r>
              <a:rPr lang="en-US" sz="1100" dirty="0"/>
              <a:t>318 </a:t>
            </a:r>
            <a:r>
              <a:rPr lang="ka-GE" sz="1100" dirty="0"/>
              <a:t>სტუდენტმა, ანუ დადებითი შეფასების მქონე სტუდენტთა </a:t>
            </a:r>
            <a:r>
              <a:rPr lang="en-US" sz="1100" dirty="0"/>
              <a:t>10.35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აპელაციაზე გაიგზავნა </a:t>
            </a:r>
            <a:r>
              <a:rPr lang="en-US" sz="1100" dirty="0"/>
              <a:t>176  </a:t>
            </a:r>
            <a:r>
              <a:rPr lang="ka-GE" sz="1100" dirty="0"/>
              <a:t>სტუდენტის ნაშრომი, ანუ გამოცდაზე გამოცხადებულთა </a:t>
            </a:r>
            <a:r>
              <a:rPr lang="en-US" sz="1100" dirty="0"/>
              <a:t>5.06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აპელაციის შედეგად გადასწორდა </a:t>
            </a:r>
            <a:r>
              <a:rPr lang="en-US" sz="1100" dirty="0"/>
              <a:t>100  </a:t>
            </a:r>
            <a:r>
              <a:rPr lang="ka-GE" sz="1100" dirty="0"/>
              <a:t>სტუდენტის ნაშრომი, ანუ აპელაციაზე გაგზავნილთა </a:t>
            </a:r>
            <a:r>
              <a:rPr lang="en-US" sz="1100" dirty="0"/>
              <a:t>56.81</a:t>
            </a:r>
            <a:r>
              <a:rPr lang="ka-GE" sz="1100" dirty="0"/>
              <a:t>%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2015-2016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4636846"/>
              </p:ext>
            </p:extLst>
          </p:nvPr>
        </p:nvGraphicFramePr>
        <p:xfrm>
          <a:off x="838200" y="1151214"/>
          <a:ext cx="7619999" cy="4487592"/>
        </p:xfrm>
        <a:graphic>
          <a:graphicData uri="http://schemas.openxmlformats.org/drawingml/2006/table">
            <a:tbl>
              <a:tblPr/>
              <a:tblGrid>
                <a:gridCol w="759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23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3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2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0626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ka-GE" sz="1000" b="1" dirty="0">
                          <a:latin typeface="+mn-lt"/>
                          <a:ea typeface="+mn-ea"/>
                          <a:cs typeface="+mn-cs"/>
                        </a:rPr>
                        <a:t>სოციალურ მეცნიერებათა ფაკულტეტი</a:t>
                      </a:r>
                    </a:p>
                    <a:p>
                      <a:pPr algn="ctr" fontAlgn="base"/>
                      <a:r>
                        <a:rPr lang="ka-GE" sz="1000" b="1" dirty="0">
                          <a:latin typeface="+mn-lt"/>
                          <a:ea typeface="+mn-ea"/>
                          <a:cs typeface="+mn-cs"/>
                        </a:rPr>
                        <a:t>საგამოცდო ცენტრიეს მიერ ორგანიზებული გამოცდა</a:t>
                      </a:r>
                      <a:endParaRPr lang="en-US" sz="1000" b="1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90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79.04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ka-G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11.61%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/>
                        <a:t>127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a-GE" sz="900" b="1" dirty="0"/>
                        <a:t>31.43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/>
                        <a:t>3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/>
                        <a:t>3071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a-GE" sz="900" b="1" dirty="0"/>
                        <a:t>88.29%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/>
                        <a:t>318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a-GE" sz="900" b="1" dirty="0"/>
                        <a:t>10.35%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/>
                        <a:t>176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a-GE" sz="900" b="1" dirty="0"/>
                        <a:t>5.06%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/>
                        <a:t>100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a-GE" sz="900" b="1" dirty="0"/>
                        <a:t>56.81%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2043</TotalTime>
  <Words>1986</Words>
  <Application>Microsoft Office PowerPoint</Application>
  <PresentationFormat>On-screen Show (4:3)</PresentationFormat>
  <Paragraphs>463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ივანე ჯავახიშვილის სახელობის თბილისის სახელმწიფო უნივერსიტეტის საგამოცდო ცენტრის ანგარიში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თსუ-ს სამაგისტრო პროგრამოს პიორიტეტები 2.  რას გვზაძლევს 3. რა საშუალებებია 4. პლუსები 5</dc:title>
  <dc:creator>Nika</dc:creator>
  <cp:lastModifiedBy>user</cp:lastModifiedBy>
  <cp:revision>278</cp:revision>
  <dcterms:created xsi:type="dcterms:W3CDTF">2006-08-16T00:00:00Z</dcterms:created>
  <dcterms:modified xsi:type="dcterms:W3CDTF">2018-01-03T13:30:53Z</dcterms:modified>
</cp:coreProperties>
</file>